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6858000" cx="12192000"/>
  <p:notesSz cx="6858000" cy="9144000"/>
  <p:embeddedFontLst>
    <p:embeddedFont>
      <p:font typeface="Playfair Display"/>
      <p:regular r:id="rId88"/>
      <p:bold r:id="rId89"/>
      <p:italic r:id="rId90"/>
      <p:boldItalic r:id="rId91"/>
    </p:embeddedFont>
    <p:embeddedFont>
      <p:font typeface="Doppio One"/>
      <p:regular r:id="rId92"/>
    </p:embeddedFont>
    <p:embeddedFont>
      <p:font typeface="Tahoma"/>
      <p:regular r:id="rId93"/>
      <p:bold r:id="rId94"/>
    </p:embeddedFont>
    <p:embeddedFont>
      <p:font typeface="Helvetica Neue"/>
      <p:bold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7" roundtripDataSignature="AMtx7mhG+dyqfSsDzL5BWmKWwBtKgsNUY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njunatha 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714B3C-FDA9-4739-9B6A-03C032DA2B1B}">
  <a:tblStyle styleId="{84714B3C-FDA9-4739-9B6A-03C032DA2B1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bold.fntdata"/><Relationship Id="rId94" Type="http://schemas.openxmlformats.org/officeDocument/2006/relationships/font" Target="fonts/Tahoma-bold.fntdata"/><Relationship Id="rId97" Type="http://customschemas.google.com/relationships/presentationmetadata" Target="metadata"/><Relationship Id="rId96"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layfairDisplay-boldItalic.fntdata"/><Relationship Id="rId90" Type="http://schemas.openxmlformats.org/officeDocument/2006/relationships/font" Target="fonts/PlayfairDisplay-italic.fntdata"/><Relationship Id="rId93" Type="http://schemas.openxmlformats.org/officeDocument/2006/relationships/font" Target="fonts/Tahoma-regular.fntdata"/><Relationship Id="rId92" Type="http://schemas.openxmlformats.org/officeDocument/2006/relationships/font" Target="fonts/DoppioOn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PlayfairDisplay-regular.fntdata"/><Relationship Id="rId87" Type="http://schemas.openxmlformats.org/officeDocument/2006/relationships/slide" Target="slides/slide81.xml"/><Relationship Id="rId89" Type="http://schemas.openxmlformats.org/officeDocument/2006/relationships/font" Target="fonts/PlayfairDisplay-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4-18T10:38:47.358">
    <p:pos x="10" y="10"/>
    <p:text/>
    <p:extLst>
      <p:ext uri="{C676402C-5697-4E1C-873F-D02D1690AC5C}">
        <p15:threadingInfo timeZoneBias="0"/>
      </p:ext>
      <p:ext uri="http://customooxmlschemas.google.com/">
        <go:slidesCustomData xmlns:go="http://customooxmlschemas.google.com/" commentPostId="AAAA3CuipSI"/>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3" name="Google Shape;83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3" name="Google Shape;85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1" name="Google Shape;86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6" name="Google Shape;8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2" name="Google Shape;92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3" name="Google Shape;93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5" name="Google Shape;16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6" name="Google Shape;103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5" name="Google Shape;106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5" name="Google Shape;1085;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4" name="Google Shape;30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2" name="Google Shape;112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0" name="Google Shape;113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2" name="Google Shape;114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7" name="Google Shape;116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7" name="Google Shape;1187;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6" name="Google Shape;120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0" name="Google Shape;123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3" name="Google Shape;124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5" name="Google Shape;125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4" name="Google Shape;41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7" name="Google Shape;1267;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9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9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4" name="Google Shape;94;p9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5" name="Google Shape;95;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8" name="Shape 98"/>
        <p:cNvGrpSpPr/>
        <p:nvPr/>
      </p:nvGrpSpPr>
      <p:grpSpPr>
        <a:xfrm>
          <a:off x="0" y="0"/>
          <a:ext cx="0" cy="0"/>
          <a:chOff x="0" y="0"/>
          <a:chExt cx="0" cy="0"/>
        </a:xfrm>
      </p:grpSpPr>
      <p:sp>
        <p:nvSpPr>
          <p:cNvPr id="99" name="Google Shape;99;p9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94"/>
          <p:cNvSpPr/>
          <p:nvPr>
            <p:ph idx="2" type="pic"/>
          </p:nvPr>
        </p:nvSpPr>
        <p:spPr>
          <a:xfrm>
            <a:off x="5183188" y="987425"/>
            <a:ext cx="6172200" cy="4873625"/>
          </a:xfrm>
          <a:prstGeom prst="rect">
            <a:avLst/>
          </a:prstGeom>
          <a:noFill/>
          <a:ln>
            <a:noFill/>
          </a:ln>
        </p:spPr>
      </p:sp>
      <p:sp>
        <p:nvSpPr>
          <p:cNvPr id="101" name="Google Shape;101;p9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2" name="Google Shape;102;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5" name="Shape 105"/>
        <p:cNvGrpSpPr/>
        <p:nvPr/>
      </p:nvGrpSpPr>
      <p:grpSpPr>
        <a:xfrm>
          <a:off x="0" y="0"/>
          <a:ext cx="0" cy="0"/>
          <a:chOff x="0" y="0"/>
          <a:chExt cx="0" cy="0"/>
        </a:xfrm>
      </p:grpSpPr>
      <p:sp>
        <p:nvSpPr>
          <p:cNvPr id="106" name="Google Shape;106;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9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1" name="Shape 111"/>
        <p:cNvGrpSpPr/>
        <p:nvPr/>
      </p:nvGrpSpPr>
      <p:grpSpPr>
        <a:xfrm>
          <a:off x="0" y="0"/>
          <a:ext cx="0" cy="0"/>
          <a:chOff x="0" y="0"/>
          <a:chExt cx="0" cy="0"/>
        </a:xfrm>
      </p:grpSpPr>
      <p:sp>
        <p:nvSpPr>
          <p:cNvPr id="112" name="Google Shape;112;p9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9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showMasterSp="0">
  <p:cSld name="3_Title Only">
    <p:spTree>
      <p:nvGrpSpPr>
        <p:cNvPr id="25" name="Shape 25"/>
        <p:cNvGrpSpPr/>
        <p:nvPr/>
      </p:nvGrpSpPr>
      <p:grpSpPr>
        <a:xfrm>
          <a:off x="0" y="0"/>
          <a:ext cx="0" cy="0"/>
          <a:chOff x="0" y="0"/>
          <a:chExt cx="0" cy="0"/>
        </a:xfrm>
      </p:grpSpPr>
      <p:sp>
        <p:nvSpPr>
          <p:cNvPr id="26" name="Google Shape;26;p85"/>
          <p:cNvSpPr/>
          <p:nvPr/>
        </p:nvSpPr>
        <p:spPr>
          <a:xfrm>
            <a:off x="0" y="0"/>
            <a:ext cx="12192000"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681748"/>
              </a:solidFill>
              <a:latin typeface="Calibri"/>
              <a:ea typeface="Calibri"/>
              <a:cs typeface="Calibri"/>
              <a:sym typeface="Calibri"/>
            </a:endParaRPr>
          </a:p>
        </p:txBody>
      </p:sp>
      <p:sp>
        <p:nvSpPr>
          <p:cNvPr id="27" name="Google Shape;27;p85"/>
          <p:cNvSpPr/>
          <p:nvPr/>
        </p:nvSpPr>
        <p:spPr>
          <a:xfrm>
            <a:off x="611333" y="722959"/>
            <a:ext cx="11236010"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 name="Google Shape;28;p85"/>
          <p:cNvSpPr/>
          <p:nvPr/>
        </p:nvSpPr>
        <p:spPr>
          <a:xfrm>
            <a:off x="609408" y="182906"/>
            <a:ext cx="429377" cy="43031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 name="Google Shape;29;p85"/>
          <p:cNvSpPr txBox="1"/>
          <p:nvPr/>
        </p:nvSpPr>
        <p:spPr>
          <a:xfrm>
            <a:off x="1105213" y="265695"/>
            <a:ext cx="831798" cy="305451"/>
          </a:xfrm>
          <a:prstGeom prst="rect">
            <a:avLst/>
          </a:prstGeom>
          <a:noFill/>
          <a:ln>
            <a:noFill/>
          </a:ln>
        </p:spPr>
        <p:txBody>
          <a:bodyPr anchorCtr="0" anchor="t" bIns="0" lIns="0" spcFirstLastPara="1" rIns="0" wrap="square" tIns="10375">
            <a:spAutoFit/>
          </a:bodyPr>
          <a:lstStyle/>
          <a:p>
            <a:pPr indent="0" lvl="0" marL="7701" marR="0" rtl="0" algn="l">
              <a:lnSpc>
                <a:spcPct val="111546"/>
              </a:lnSpc>
              <a:spcBef>
                <a:spcPts val="0"/>
              </a:spcBef>
              <a:spcAft>
                <a:spcPts val="0"/>
              </a:spcAft>
              <a:buNone/>
            </a:pPr>
            <a:r>
              <a:rPr b="1" lang="en-US" sz="970">
                <a:solidFill>
                  <a:srgbClr val="231F20"/>
                </a:solidFill>
                <a:latin typeface="Helvetica Neue"/>
                <a:ea typeface="Helvetica Neue"/>
                <a:cs typeface="Helvetica Neue"/>
                <a:sym typeface="Helvetica Neue"/>
              </a:rPr>
              <a:t>RV College of</a:t>
            </a:r>
            <a:endParaRPr/>
          </a:p>
          <a:p>
            <a:pPr indent="0" lvl="0" marL="7701" marR="0" rtl="0" algn="l">
              <a:lnSpc>
                <a:spcPct val="111546"/>
              </a:lnSpc>
              <a:spcBef>
                <a:spcPts val="82"/>
              </a:spcBef>
              <a:spcAft>
                <a:spcPts val="0"/>
              </a:spcAft>
              <a:buNone/>
            </a:pPr>
            <a:r>
              <a:rPr b="1" lang="en-US" sz="970">
                <a:solidFill>
                  <a:srgbClr val="231F20"/>
                </a:solidFill>
                <a:latin typeface="Helvetica Neue"/>
                <a:ea typeface="Helvetica Neue"/>
                <a:cs typeface="Helvetica Neue"/>
                <a:sym typeface="Helvetica Neue"/>
              </a:rPr>
              <a:t>Engineering </a:t>
            </a:r>
            <a:endParaRPr b="1" sz="970">
              <a:solidFill>
                <a:schemeClr val="dk1"/>
              </a:solidFill>
              <a:latin typeface="Helvetica Neue"/>
              <a:ea typeface="Helvetica Neue"/>
              <a:cs typeface="Helvetica Neue"/>
              <a:sym typeface="Helvetica Neue"/>
            </a:endParaRPr>
          </a:p>
        </p:txBody>
      </p:sp>
      <p:sp>
        <p:nvSpPr>
          <p:cNvPr id="30" name="Google Shape;30;p85"/>
          <p:cNvSpPr txBox="1"/>
          <p:nvPr/>
        </p:nvSpPr>
        <p:spPr>
          <a:xfrm>
            <a:off x="9608036" y="247405"/>
            <a:ext cx="2231606" cy="16805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2">
                <a:solidFill>
                  <a:schemeClr val="dk2"/>
                </a:solidFill>
                <a:latin typeface="Playfair Display"/>
                <a:ea typeface="Playfair Display"/>
                <a:cs typeface="Playfair Display"/>
                <a:sym typeface="Playfair Display"/>
              </a:rPr>
              <a:t>Go, change the world</a:t>
            </a:r>
            <a:endParaRPr/>
          </a:p>
        </p:txBody>
      </p:sp>
      <p:sp>
        <p:nvSpPr>
          <p:cNvPr id="31" name="Google Shape;31;p85"/>
          <p:cNvSpPr txBox="1"/>
          <p:nvPr>
            <p:ph type="title"/>
          </p:nvPr>
        </p:nvSpPr>
        <p:spPr>
          <a:xfrm>
            <a:off x="352359" y="247405"/>
            <a:ext cx="11487282" cy="2936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22C75"/>
              </a:buClr>
              <a:buSzPts val="1819"/>
              <a:buFont typeface="Playfair Display"/>
              <a:buNone/>
              <a:defRPr b="0" i="1" sz="1819">
                <a:solidFill>
                  <a:srgbClr val="422C75"/>
                </a:solidFill>
                <a:latin typeface="Playfair Display"/>
                <a:ea typeface="Playfair Display"/>
                <a:cs typeface="Playfair Display"/>
                <a:sym typeface="Playfair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85"/>
          <p:cNvSpPr txBox="1"/>
          <p:nvPr>
            <p:ph idx="1" type="body"/>
          </p:nvPr>
        </p:nvSpPr>
        <p:spPr>
          <a:xfrm>
            <a:off x="1665521" y="1584541"/>
            <a:ext cx="8860958" cy="1377569"/>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b="0" i="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showMasterSp="0">
  <p:cSld name="1_Title Only">
    <p:spTree>
      <p:nvGrpSpPr>
        <p:cNvPr id="36" name="Shape 36"/>
        <p:cNvGrpSpPr/>
        <p:nvPr/>
      </p:nvGrpSpPr>
      <p:grpSpPr>
        <a:xfrm>
          <a:off x="0" y="0"/>
          <a:ext cx="0" cy="0"/>
          <a:chOff x="0" y="0"/>
          <a:chExt cx="0" cy="0"/>
        </a:xfrm>
      </p:grpSpPr>
      <p:sp>
        <p:nvSpPr>
          <p:cNvPr id="37" name="Google Shape;37;p86"/>
          <p:cNvSpPr/>
          <p:nvPr/>
        </p:nvSpPr>
        <p:spPr>
          <a:xfrm>
            <a:off x="0" y="0"/>
            <a:ext cx="12192000"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681748"/>
              </a:solidFill>
              <a:latin typeface="Calibri"/>
              <a:ea typeface="Calibri"/>
              <a:cs typeface="Calibri"/>
              <a:sym typeface="Calibri"/>
            </a:endParaRPr>
          </a:p>
        </p:txBody>
      </p:sp>
      <p:sp>
        <p:nvSpPr>
          <p:cNvPr id="38" name="Google Shape;38;p86"/>
          <p:cNvSpPr/>
          <p:nvPr/>
        </p:nvSpPr>
        <p:spPr>
          <a:xfrm>
            <a:off x="611333" y="722959"/>
            <a:ext cx="11236010"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39" name="Google Shape;39;p86"/>
          <p:cNvSpPr/>
          <p:nvPr/>
        </p:nvSpPr>
        <p:spPr>
          <a:xfrm>
            <a:off x="609408" y="182906"/>
            <a:ext cx="429377" cy="43031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40" name="Google Shape;40;p86"/>
          <p:cNvSpPr txBox="1"/>
          <p:nvPr/>
        </p:nvSpPr>
        <p:spPr>
          <a:xfrm>
            <a:off x="1105213" y="265695"/>
            <a:ext cx="831798" cy="305451"/>
          </a:xfrm>
          <a:prstGeom prst="rect">
            <a:avLst/>
          </a:prstGeom>
          <a:noFill/>
          <a:ln>
            <a:noFill/>
          </a:ln>
        </p:spPr>
        <p:txBody>
          <a:bodyPr anchorCtr="0" anchor="t" bIns="0" lIns="0" spcFirstLastPara="1" rIns="0" wrap="square" tIns="10375">
            <a:spAutoFit/>
          </a:bodyPr>
          <a:lstStyle/>
          <a:p>
            <a:pPr indent="0" lvl="0" marL="7701" marR="0" rtl="0" algn="l">
              <a:lnSpc>
                <a:spcPct val="111546"/>
              </a:lnSpc>
              <a:spcBef>
                <a:spcPts val="0"/>
              </a:spcBef>
              <a:spcAft>
                <a:spcPts val="0"/>
              </a:spcAft>
              <a:buNone/>
            </a:pPr>
            <a:r>
              <a:rPr b="1" lang="en-US" sz="970">
                <a:solidFill>
                  <a:srgbClr val="231F20"/>
                </a:solidFill>
                <a:latin typeface="Helvetica Neue"/>
                <a:ea typeface="Helvetica Neue"/>
                <a:cs typeface="Helvetica Neue"/>
                <a:sym typeface="Helvetica Neue"/>
              </a:rPr>
              <a:t>RV College of</a:t>
            </a:r>
            <a:endParaRPr/>
          </a:p>
          <a:p>
            <a:pPr indent="0" lvl="0" marL="7701" marR="0" rtl="0" algn="l">
              <a:lnSpc>
                <a:spcPct val="111546"/>
              </a:lnSpc>
              <a:spcBef>
                <a:spcPts val="82"/>
              </a:spcBef>
              <a:spcAft>
                <a:spcPts val="0"/>
              </a:spcAft>
              <a:buNone/>
            </a:pPr>
            <a:r>
              <a:rPr b="1" lang="en-US" sz="970">
                <a:solidFill>
                  <a:srgbClr val="231F20"/>
                </a:solidFill>
                <a:latin typeface="Helvetica Neue"/>
                <a:ea typeface="Helvetica Neue"/>
                <a:cs typeface="Helvetica Neue"/>
                <a:sym typeface="Helvetica Neue"/>
              </a:rPr>
              <a:t>Engineering </a:t>
            </a:r>
            <a:endParaRPr b="1" sz="970">
              <a:solidFill>
                <a:schemeClr val="dk1"/>
              </a:solidFill>
              <a:latin typeface="Helvetica Neue"/>
              <a:ea typeface="Helvetica Neue"/>
              <a:cs typeface="Helvetica Neue"/>
              <a:sym typeface="Helvetica Neue"/>
            </a:endParaRPr>
          </a:p>
        </p:txBody>
      </p:sp>
      <p:sp>
        <p:nvSpPr>
          <p:cNvPr id="41" name="Google Shape;41;p86"/>
          <p:cNvSpPr txBox="1"/>
          <p:nvPr/>
        </p:nvSpPr>
        <p:spPr>
          <a:xfrm>
            <a:off x="9608036" y="247405"/>
            <a:ext cx="2231606" cy="16805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2">
                <a:solidFill>
                  <a:schemeClr val="dk2"/>
                </a:solidFill>
                <a:latin typeface="Playfair Display"/>
                <a:ea typeface="Playfair Display"/>
                <a:cs typeface="Playfair Display"/>
                <a:sym typeface="Playfair Display"/>
              </a:rPr>
              <a:t>Go, change the world</a:t>
            </a:r>
            <a:endParaRPr/>
          </a:p>
        </p:txBody>
      </p:sp>
      <p:sp>
        <p:nvSpPr>
          <p:cNvPr id="42" name="Google Shape;42;p86"/>
          <p:cNvSpPr txBox="1"/>
          <p:nvPr>
            <p:ph type="title"/>
          </p:nvPr>
        </p:nvSpPr>
        <p:spPr>
          <a:xfrm>
            <a:off x="352359" y="247405"/>
            <a:ext cx="11487282" cy="2936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22C75"/>
              </a:buClr>
              <a:buSzPts val="1819"/>
              <a:buFont typeface="Playfair Display"/>
              <a:buNone/>
              <a:defRPr b="0" i="1" sz="1819">
                <a:solidFill>
                  <a:srgbClr val="422C75"/>
                </a:solidFill>
                <a:latin typeface="Playfair Display"/>
                <a:ea typeface="Playfair Display"/>
                <a:cs typeface="Playfair Display"/>
                <a:sym typeface="Playfair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6"/>
          <p:cNvSpPr txBox="1"/>
          <p:nvPr>
            <p:ph idx="1" type="body"/>
          </p:nvPr>
        </p:nvSpPr>
        <p:spPr>
          <a:xfrm>
            <a:off x="1665521" y="1584541"/>
            <a:ext cx="8860958" cy="1377569"/>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b="0" i="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showMasterSp="0">
  <p:cSld name="2_Title Only">
    <p:spTree>
      <p:nvGrpSpPr>
        <p:cNvPr id="47" name="Shape 47"/>
        <p:cNvGrpSpPr/>
        <p:nvPr/>
      </p:nvGrpSpPr>
      <p:grpSpPr>
        <a:xfrm>
          <a:off x="0" y="0"/>
          <a:ext cx="0" cy="0"/>
          <a:chOff x="0" y="0"/>
          <a:chExt cx="0" cy="0"/>
        </a:xfrm>
      </p:grpSpPr>
      <p:sp>
        <p:nvSpPr>
          <p:cNvPr id="48" name="Google Shape;48;p87"/>
          <p:cNvSpPr/>
          <p:nvPr/>
        </p:nvSpPr>
        <p:spPr>
          <a:xfrm>
            <a:off x="0" y="0"/>
            <a:ext cx="12192000"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681748"/>
              </a:solidFill>
              <a:latin typeface="Calibri"/>
              <a:ea typeface="Calibri"/>
              <a:cs typeface="Calibri"/>
              <a:sym typeface="Calibri"/>
            </a:endParaRPr>
          </a:p>
        </p:txBody>
      </p:sp>
      <p:sp>
        <p:nvSpPr>
          <p:cNvPr id="49" name="Google Shape;49;p87"/>
          <p:cNvSpPr/>
          <p:nvPr/>
        </p:nvSpPr>
        <p:spPr>
          <a:xfrm>
            <a:off x="611333" y="722959"/>
            <a:ext cx="11236010" cy="0"/>
          </a:xfrm>
          <a:custGeom>
            <a:rect b="b" l="l" r="r" t="t"/>
            <a:pathLst>
              <a:path extrusionOk="0" h="120000" w="18527395">
                <a:moveTo>
                  <a:pt x="0" y="0"/>
                </a:moveTo>
                <a:lnTo>
                  <a:pt x="18526859" y="0"/>
                </a:lnTo>
              </a:path>
            </a:pathLst>
          </a:custGeom>
          <a:noFill/>
          <a:ln cap="flat" cmpd="sng" w="15700">
            <a:solidFill>
              <a:srgbClr val="5E6DB3"/>
            </a:solidFill>
            <a:prstDash val="solid"/>
            <a:round/>
            <a:headEnd len="med" w="med" type="none"/>
            <a:tailEnd len="med" w="med" type="none"/>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50" name="Google Shape;50;p87"/>
          <p:cNvSpPr/>
          <p:nvPr/>
        </p:nvSpPr>
        <p:spPr>
          <a:xfrm>
            <a:off x="609408" y="182906"/>
            <a:ext cx="429377" cy="43031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51" name="Google Shape;51;p87"/>
          <p:cNvSpPr txBox="1"/>
          <p:nvPr/>
        </p:nvSpPr>
        <p:spPr>
          <a:xfrm>
            <a:off x="1105213" y="265695"/>
            <a:ext cx="831798" cy="305451"/>
          </a:xfrm>
          <a:prstGeom prst="rect">
            <a:avLst/>
          </a:prstGeom>
          <a:noFill/>
          <a:ln>
            <a:noFill/>
          </a:ln>
        </p:spPr>
        <p:txBody>
          <a:bodyPr anchorCtr="0" anchor="t" bIns="0" lIns="0" spcFirstLastPara="1" rIns="0" wrap="square" tIns="10375">
            <a:spAutoFit/>
          </a:bodyPr>
          <a:lstStyle/>
          <a:p>
            <a:pPr indent="0" lvl="0" marL="7701" marR="0" rtl="0" algn="l">
              <a:lnSpc>
                <a:spcPct val="111546"/>
              </a:lnSpc>
              <a:spcBef>
                <a:spcPts val="0"/>
              </a:spcBef>
              <a:spcAft>
                <a:spcPts val="0"/>
              </a:spcAft>
              <a:buNone/>
            </a:pPr>
            <a:r>
              <a:rPr b="1" lang="en-US" sz="970">
                <a:solidFill>
                  <a:srgbClr val="231F20"/>
                </a:solidFill>
                <a:latin typeface="Helvetica Neue"/>
                <a:ea typeface="Helvetica Neue"/>
                <a:cs typeface="Helvetica Neue"/>
                <a:sym typeface="Helvetica Neue"/>
              </a:rPr>
              <a:t>RV College of</a:t>
            </a:r>
            <a:endParaRPr/>
          </a:p>
          <a:p>
            <a:pPr indent="0" lvl="0" marL="7701" marR="0" rtl="0" algn="l">
              <a:lnSpc>
                <a:spcPct val="111546"/>
              </a:lnSpc>
              <a:spcBef>
                <a:spcPts val="82"/>
              </a:spcBef>
              <a:spcAft>
                <a:spcPts val="0"/>
              </a:spcAft>
              <a:buNone/>
            </a:pPr>
            <a:r>
              <a:rPr b="1" lang="en-US" sz="970">
                <a:solidFill>
                  <a:srgbClr val="231F20"/>
                </a:solidFill>
                <a:latin typeface="Helvetica Neue"/>
                <a:ea typeface="Helvetica Neue"/>
                <a:cs typeface="Helvetica Neue"/>
                <a:sym typeface="Helvetica Neue"/>
              </a:rPr>
              <a:t>Engineering </a:t>
            </a:r>
            <a:endParaRPr b="1" sz="970">
              <a:solidFill>
                <a:schemeClr val="dk1"/>
              </a:solidFill>
              <a:latin typeface="Helvetica Neue"/>
              <a:ea typeface="Helvetica Neue"/>
              <a:cs typeface="Helvetica Neue"/>
              <a:sym typeface="Helvetica Neue"/>
            </a:endParaRPr>
          </a:p>
        </p:txBody>
      </p:sp>
      <p:sp>
        <p:nvSpPr>
          <p:cNvPr id="52" name="Google Shape;52;p87"/>
          <p:cNvSpPr txBox="1"/>
          <p:nvPr/>
        </p:nvSpPr>
        <p:spPr>
          <a:xfrm>
            <a:off x="9608036" y="247405"/>
            <a:ext cx="2231606" cy="168059"/>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lang="en-US" sz="1092">
                <a:solidFill>
                  <a:schemeClr val="dk2"/>
                </a:solidFill>
                <a:latin typeface="Playfair Display"/>
                <a:ea typeface="Playfair Display"/>
                <a:cs typeface="Playfair Display"/>
                <a:sym typeface="Playfair Display"/>
              </a:rPr>
              <a:t>Go, change the world</a:t>
            </a:r>
            <a:endParaRPr/>
          </a:p>
        </p:txBody>
      </p:sp>
      <p:sp>
        <p:nvSpPr>
          <p:cNvPr id="53" name="Google Shape;53;p87"/>
          <p:cNvSpPr txBox="1"/>
          <p:nvPr>
            <p:ph type="title"/>
          </p:nvPr>
        </p:nvSpPr>
        <p:spPr>
          <a:xfrm>
            <a:off x="352359" y="247405"/>
            <a:ext cx="11487282" cy="2936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422C75"/>
              </a:buClr>
              <a:buSzPts val="1819"/>
              <a:buFont typeface="Playfair Display"/>
              <a:buNone/>
              <a:defRPr b="0" i="1" sz="1819">
                <a:solidFill>
                  <a:srgbClr val="422C75"/>
                </a:solidFill>
                <a:latin typeface="Playfair Display"/>
                <a:ea typeface="Playfair Display"/>
                <a:cs typeface="Playfair Display"/>
                <a:sym typeface="Playfair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7"/>
          <p:cNvSpPr txBox="1"/>
          <p:nvPr>
            <p:ph idx="1" type="body"/>
          </p:nvPr>
        </p:nvSpPr>
        <p:spPr>
          <a:xfrm>
            <a:off x="1665521" y="1584541"/>
            <a:ext cx="8860958" cy="1377569"/>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b="0" i="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888888"/>
                </a:solidFill>
                <a:latin typeface="Calibri"/>
                <a:ea typeface="Calibri"/>
                <a:cs typeface="Calibri"/>
                <a:sym typeface="Calibri"/>
              </a:defRPr>
            </a:lvl1pPr>
            <a:lvl2pPr indent="0" lvl="1" marL="0" algn="r">
              <a:spcBef>
                <a:spcPts val="0"/>
              </a:spcBef>
              <a:buNone/>
              <a:defRPr sz="1200">
                <a:solidFill>
                  <a:srgbClr val="888888"/>
                </a:solidFill>
                <a:latin typeface="Calibri"/>
                <a:ea typeface="Calibri"/>
                <a:cs typeface="Calibri"/>
                <a:sym typeface="Calibri"/>
              </a:defRPr>
            </a:lvl2pPr>
            <a:lvl3pPr indent="0" lvl="2" marL="0" algn="r">
              <a:spcBef>
                <a:spcPts val="0"/>
              </a:spcBef>
              <a:buNone/>
              <a:defRPr sz="1200">
                <a:solidFill>
                  <a:srgbClr val="888888"/>
                </a:solidFill>
                <a:latin typeface="Calibri"/>
                <a:ea typeface="Calibri"/>
                <a:cs typeface="Calibri"/>
                <a:sym typeface="Calibri"/>
              </a:defRPr>
            </a:lvl3pPr>
            <a:lvl4pPr indent="0" lvl="3" marL="0" algn="r">
              <a:spcBef>
                <a:spcPts val="0"/>
              </a:spcBef>
              <a:buNone/>
              <a:defRPr sz="1200">
                <a:solidFill>
                  <a:srgbClr val="888888"/>
                </a:solidFill>
                <a:latin typeface="Calibri"/>
                <a:ea typeface="Calibri"/>
                <a:cs typeface="Calibri"/>
                <a:sym typeface="Calibri"/>
              </a:defRPr>
            </a:lvl4pPr>
            <a:lvl5pPr indent="0" lvl="4" marL="0" algn="r">
              <a:spcBef>
                <a:spcPts val="0"/>
              </a:spcBef>
              <a:buNone/>
              <a:defRPr sz="1200">
                <a:solidFill>
                  <a:srgbClr val="888888"/>
                </a:solidFill>
                <a:latin typeface="Calibri"/>
                <a:ea typeface="Calibri"/>
                <a:cs typeface="Calibri"/>
                <a:sym typeface="Calibri"/>
              </a:defRPr>
            </a:lvl5pPr>
            <a:lvl6pPr indent="0" lvl="5" marL="0" algn="r">
              <a:spcBef>
                <a:spcPts val="0"/>
              </a:spcBef>
              <a:buNone/>
              <a:defRPr sz="1200">
                <a:solidFill>
                  <a:srgbClr val="888888"/>
                </a:solidFill>
                <a:latin typeface="Calibri"/>
                <a:ea typeface="Calibri"/>
                <a:cs typeface="Calibri"/>
                <a:sym typeface="Calibri"/>
              </a:defRPr>
            </a:lvl6pPr>
            <a:lvl7pPr indent="0" lvl="6" marL="0" algn="r">
              <a:spcBef>
                <a:spcPts val="0"/>
              </a:spcBef>
              <a:buNone/>
              <a:defRPr sz="1200">
                <a:solidFill>
                  <a:srgbClr val="888888"/>
                </a:solidFill>
                <a:latin typeface="Calibri"/>
                <a:ea typeface="Calibri"/>
                <a:cs typeface="Calibri"/>
                <a:sym typeface="Calibri"/>
              </a:defRPr>
            </a:lvl7pPr>
            <a:lvl8pPr indent="0" lvl="7" marL="0" algn="r">
              <a:spcBef>
                <a:spcPts val="0"/>
              </a:spcBef>
              <a:buNone/>
              <a:defRPr sz="1200">
                <a:solidFill>
                  <a:srgbClr val="888888"/>
                </a:solidFill>
                <a:latin typeface="Calibri"/>
                <a:ea typeface="Calibri"/>
                <a:cs typeface="Calibri"/>
                <a:sym typeface="Calibri"/>
              </a:defRPr>
            </a:lvl8pPr>
            <a:lvl9pPr indent="0" lvl="8" mar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8" name="Shape 58"/>
        <p:cNvGrpSpPr/>
        <p:nvPr/>
      </p:nvGrpSpPr>
      <p:grpSpPr>
        <a:xfrm>
          <a:off x="0" y="0"/>
          <a:ext cx="0" cy="0"/>
          <a:chOff x="0" y="0"/>
          <a:chExt cx="0" cy="0"/>
        </a:xfrm>
      </p:grpSpPr>
      <p:sp>
        <p:nvSpPr>
          <p:cNvPr id="59" name="Google Shape;59;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8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8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7" name="Google Shape;67;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9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9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7" name="Shape 77"/>
        <p:cNvGrpSpPr/>
        <p:nvPr/>
      </p:nvGrpSpPr>
      <p:grpSpPr>
        <a:xfrm>
          <a:off x="0" y="0"/>
          <a:ext cx="0" cy="0"/>
          <a:chOff x="0" y="0"/>
          <a:chExt cx="0" cy="0"/>
        </a:xfrm>
      </p:grpSpPr>
      <p:sp>
        <p:nvSpPr>
          <p:cNvPr id="78" name="Google Shape;78;p9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9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0" name="Google Shape;80;p9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2" name="Google Shape;82;p9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hyperlink" Target="mailto:manjunathac@rvce.edu.in" TargetMode="External"/><Relationship Id="rId6" Type="http://schemas.openxmlformats.org/officeDocument/2006/relationships/hyperlink" Target="mailto:manju.chem20@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hyperlink" Target="https://www.youtube.com/watch?v=Bu52CE55BN0" TargetMode="External"/><Relationship Id="rId6" Type="http://schemas.openxmlformats.org/officeDocument/2006/relationships/hyperlink" Target="https://www.youtube.com/watch?v=cjx55LNnbNQ" TargetMode="External"/><Relationship Id="rId7"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6.png"/><Relationship Id="rId6" Type="http://schemas.openxmlformats.org/officeDocument/2006/relationships/image" Target="../media/image20.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28.pn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9.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png"/><Relationship Id="rId6"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36.jpg"/><Relationship Id="rId6"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hyperlink" Target="https://www.electrical4u.com/what-is-an-oscillato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hyperlink" Target="https://nanografi.com/blog/properties-and-applications-and-gallium/" TargetMode="External"/><Relationship Id="rId6" Type="http://schemas.openxmlformats.org/officeDocument/2006/relationships/hyperlink" Target="https://en.wikipedia.org/wiki/Monolithic_microwave_integrated_circui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hyperlink" Target="https://www.electrical4u.com/led-or-light-emitting-diod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2.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4.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0.png"/><Relationship Id="rId6"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1.png"/><Relationship Id="rId6"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57.png"/><Relationship Id="rId6"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4.png"/><Relationship Id="rId5" Type="http://schemas.openxmlformats.org/officeDocument/2006/relationships/image" Target="../media/image22.jpg"/><Relationship Id="rId6" Type="http://schemas.openxmlformats.org/officeDocument/2006/relationships/image" Target="../media/image63.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8.png"/><Relationship Id="rId6"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6.jpg"/><Relationship Id="rId6" Type="http://schemas.openxmlformats.org/officeDocument/2006/relationships/image" Target="../media/image7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2.jpg"/><Relationship Id="rId9" Type="http://schemas.openxmlformats.org/officeDocument/2006/relationships/hyperlink" Target="https://en.wikipedia.org/wiki/Free_radical" TargetMode="External"/><Relationship Id="rId5" Type="http://schemas.openxmlformats.org/officeDocument/2006/relationships/image" Target="../media/image74.png"/><Relationship Id="rId6" Type="http://schemas.openxmlformats.org/officeDocument/2006/relationships/hyperlink" Target="https://en.wikipedia.org/wiki/Polycyclic_aromatic_hydrocarbon" TargetMode="External"/><Relationship Id="rId7" Type="http://schemas.openxmlformats.org/officeDocument/2006/relationships/hyperlink" Target="https://en.wikipedia.org/wiki/Torr" TargetMode="External"/><Relationship Id="rId8" Type="http://schemas.openxmlformats.org/officeDocument/2006/relationships/hyperlink" Target="https://en.wikipedia.org/wiki/Organochlorin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0.png"/><Relationship Id="rId6" Type="http://schemas.openxmlformats.org/officeDocument/2006/relationships/image" Target="../media/image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69.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9.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8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2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7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84.png"/><Relationship Id="rId6"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80.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8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4.png"/><Relationship Id="rId4" Type="http://schemas.openxmlformats.org/officeDocument/2006/relationships/image" Target="../media/image8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7.png"/><Relationship Id="rId4" Type="http://schemas.openxmlformats.org/officeDocument/2006/relationships/image" Target="../media/image4.png"/><Relationship Id="rId5" Type="http://schemas.openxmlformats.org/officeDocument/2006/relationships/image" Target="../media/image2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2.png"/><Relationship Id="rId4" Type="http://schemas.openxmlformats.org/officeDocument/2006/relationships/image" Target="../media/image101.png"/><Relationship Id="rId9" Type="http://schemas.openxmlformats.org/officeDocument/2006/relationships/image" Target="../media/image22.jp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98.png"/><Relationship Id="rId8"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7.png"/><Relationship Id="rId4"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4.png"/><Relationship Id="rId7" Type="http://schemas.openxmlformats.org/officeDocument/2006/relationships/image" Target="../media/image2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comments" Target="../comments/comment1.xml"/><Relationship Id="rId4" Type="http://schemas.openxmlformats.org/officeDocument/2006/relationships/image" Target="../media/image103.jpg"/><Relationship Id="rId5" Type="http://schemas.openxmlformats.org/officeDocument/2006/relationships/image" Target="../media/image4.png"/><Relationship Id="rId6" Type="http://schemas.openxmlformats.org/officeDocument/2006/relationships/image" Target="../media/image2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2.png"/><Relationship Id="rId4" Type="http://schemas.openxmlformats.org/officeDocument/2006/relationships/image" Target="../media/image104.png"/><Relationship Id="rId5" Type="http://schemas.openxmlformats.org/officeDocument/2006/relationships/image" Target="../media/image106.png"/><Relationship Id="rId6" Type="http://schemas.openxmlformats.org/officeDocument/2006/relationships/image" Target="../media/image108.png"/><Relationship Id="rId7" Type="http://schemas.openxmlformats.org/officeDocument/2006/relationships/image" Target="../media/image4.png"/><Relationship Id="rId8" Type="http://schemas.openxmlformats.org/officeDocument/2006/relationships/image" Target="../media/image2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1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5.png"/><Relationship Id="rId4" Type="http://schemas.openxmlformats.org/officeDocument/2006/relationships/hyperlink" Target="https://doi.org/10.3390/polym11121965"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09.jpg"/><Relationship Id="rId4" Type="http://schemas.openxmlformats.org/officeDocument/2006/relationships/image" Target="../media/image112.jpg"/><Relationship Id="rId5" Type="http://schemas.openxmlformats.org/officeDocument/2006/relationships/image" Target="../media/image110.jpg"/><Relationship Id="rId6" Type="http://schemas.openxmlformats.org/officeDocument/2006/relationships/image" Target="../media/image117.jpg"/><Relationship Id="rId7" Type="http://schemas.openxmlformats.org/officeDocument/2006/relationships/image" Target="../media/image116.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7.jpg"/><Relationship Id="rId4" Type="http://schemas.openxmlformats.org/officeDocument/2006/relationships/image" Target="../media/image105.jpg"/><Relationship Id="rId5"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4.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2.jp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
          <p:cNvPicPr preferRelativeResize="0"/>
          <p:nvPr/>
        </p:nvPicPr>
        <p:blipFill rotWithShape="1">
          <a:blip r:embed="rId3">
            <a:alphaModFix/>
          </a:blip>
          <a:srcRect b="0" l="0" r="0" t="0"/>
          <a:stretch/>
        </p:blipFill>
        <p:spPr>
          <a:xfrm>
            <a:off x="-2749" y="0"/>
            <a:ext cx="3686475" cy="1236753"/>
          </a:xfrm>
          <a:prstGeom prst="rect">
            <a:avLst/>
          </a:prstGeom>
          <a:noFill/>
          <a:ln>
            <a:noFill/>
          </a:ln>
        </p:spPr>
      </p:pic>
      <p:pic>
        <p:nvPicPr>
          <p:cNvPr id="122" name="Google Shape;122;p1"/>
          <p:cNvPicPr preferRelativeResize="0"/>
          <p:nvPr/>
        </p:nvPicPr>
        <p:blipFill rotWithShape="1">
          <a:blip r:embed="rId4">
            <a:alphaModFix/>
          </a:blip>
          <a:srcRect b="0" l="0" r="0" t="0"/>
          <a:stretch/>
        </p:blipFill>
        <p:spPr>
          <a:xfrm>
            <a:off x="9781331" y="188126"/>
            <a:ext cx="1968001" cy="373055"/>
          </a:xfrm>
          <a:prstGeom prst="rect">
            <a:avLst/>
          </a:prstGeom>
          <a:noFill/>
          <a:ln>
            <a:noFill/>
          </a:ln>
        </p:spPr>
      </p:pic>
      <p:graphicFrame>
        <p:nvGraphicFramePr>
          <p:cNvPr id="123" name="Google Shape;123;p1"/>
          <p:cNvGraphicFramePr/>
          <p:nvPr/>
        </p:nvGraphicFramePr>
        <p:xfrm>
          <a:off x="1031965" y="1236752"/>
          <a:ext cx="3000000" cy="3000000"/>
        </p:xfrm>
        <a:graphic>
          <a:graphicData uri="http://schemas.openxmlformats.org/drawingml/2006/table">
            <a:tbl>
              <a:tblPr>
                <a:noFill/>
                <a:tableStyleId>{84714B3C-FDA9-4739-9B6A-03C032DA2B1B}</a:tableStyleId>
              </a:tblPr>
              <a:tblGrid>
                <a:gridCol w="1886900"/>
                <a:gridCol w="287850"/>
                <a:gridCol w="1732075"/>
                <a:gridCol w="1824375"/>
                <a:gridCol w="1828350"/>
                <a:gridCol w="287850"/>
                <a:gridCol w="2250200"/>
              </a:tblGrid>
              <a:tr h="375625">
                <a:tc gridSpan="7">
                  <a:txBody>
                    <a:bodyPr/>
                    <a:lstStyle/>
                    <a:p>
                      <a:pPr indent="0" lvl="0" marL="0" marR="0" rtl="0" algn="ctr">
                        <a:lnSpc>
                          <a:spcPct val="107000"/>
                        </a:lnSpc>
                        <a:spcBef>
                          <a:spcPts val="0"/>
                        </a:spcBef>
                        <a:spcAft>
                          <a:spcPts val="0"/>
                        </a:spcAft>
                        <a:buNone/>
                      </a:pPr>
                      <a:r>
                        <a:rPr b="1" lang="en-US" sz="2000" u="none" cap="none" strike="noStrike"/>
                        <a:t>Semester: II</a:t>
                      </a:r>
                      <a:endParaRPr b="1" sz="2000" u="none" cap="none" strike="noStrike">
                        <a:latin typeface="Calibri"/>
                        <a:ea typeface="Calibri"/>
                        <a:cs typeface="Calibri"/>
                        <a:sym typeface="Calibri"/>
                      </a:endParaRPr>
                    </a:p>
                  </a:txBody>
                  <a:tcPr marT="0" marB="0" marR="68575" marL="68575"/>
                </a:tc>
                <a:tc hMerge="1"/>
                <a:tc hMerge="1"/>
                <a:tc hMerge="1"/>
                <a:tc hMerge="1"/>
                <a:tc hMerge="1"/>
                <a:tc hMerge="1"/>
              </a:tr>
              <a:tr h="791200">
                <a:tc gridSpan="7">
                  <a:txBody>
                    <a:bodyPr/>
                    <a:lstStyle/>
                    <a:p>
                      <a:pPr indent="0" lvl="0" marL="0" marR="0" rtl="0" algn="ctr">
                        <a:lnSpc>
                          <a:spcPct val="107000"/>
                        </a:lnSpc>
                        <a:spcBef>
                          <a:spcPts val="0"/>
                        </a:spcBef>
                        <a:spcAft>
                          <a:spcPts val="0"/>
                        </a:spcAft>
                        <a:buNone/>
                      </a:pPr>
                      <a:r>
                        <a:rPr b="1" lang="en-US" sz="2400" u="none" cap="none" strike="noStrike"/>
                        <a:t>CHEMISTRY OF FUNCTIONAL MATERIALS</a:t>
                      </a:r>
                      <a:endParaRPr b="1" sz="2000" u="none" cap="none" strike="noStrike"/>
                    </a:p>
                    <a:p>
                      <a:pPr indent="0" lvl="0" marL="0" marR="0" rtl="0" algn="ctr">
                        <a:lnSpc>
                          <a:spcPct val="107000"/>
                        </a:lnSpc>
                        <a:spcBef>
                          <a:spcPts val="0"/>
                        </a:spcBef>
                        <a:spcAft>
                          <a:spcPts val="0"/>
                        </a:spcAft>
                        <a:buNone/>
                      </a:pPr>
                      <a:r>
                        <a:rPr b="1" lang="en-US" sz="2000" u="none" cap="none" strike="noStrike"/>
                        <a:t>(Category: Professional Core Course)       Stream: CS  (Theory and Practice)</a:t>
                      </a:r>
                      <a:endParaRPr b="1" sz="2000" u="none" cap="none" strike="noStrike">
                        <a:latin typeface="Calibri"/>
                        <a:ea typeface="Calibri"/>
                        <a:cs typeface="Calibri"/>
                        <a:sym typeface="Calibri"/>
                      </a:endParaRPr>
                    </a:p>
                  </a:txBody>
                  <a:tcPr marT="0" marB="0" marR="68575" marL="68575">
                    <a:solidFill>
                      <a:srgbClr val="C4E0B2"/>
                    </a:solidFill>
                  </a:tcPr>
                </a:tc>
                <a:tc hMerge="1"/>
                <a:tc hMerge="1"/>
                <a:tc hMerge="1"/>
                <a:tc hMerge="1"/>
                <a:tc hMerge="1"/>
                <a:tc hMerge="1"/>
              </a:tr>
              <a:tr h="375625">
                <a:tc>
                  <a:txBody>
                    <a:bodyPr/>
                    <a:lstStyle/>
                    <a:p>
                      <a:pPr indent="0" lvl="0" marL="0" marR="0" rtl="0" algn="l">
                        <a:lnSpc>
                          <a:spcPct val="107000"/>
                        </a:lnSpc>
                        <a:spcBef>
                          <a:spcPts val="0"/>
                        </a:spcBef>
                        <a:spcAft>
                          <a:spcPts val="0"/>
                        </a:spcAft>
                        <a:buNone/>
                      </a:pPr>
                      <a:r>
                        <a:rPr b="1" lang="en-US" sz="2000" u="none" cap="none" strike="noStrike"/>
                        <a:t>Course Code</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22CHY22C</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CIE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100 Marks</a:t>
                      </a:r>
                      <a:endParaRPr b="1" sz="2000" u="none" cap="none" strike="noStrike">
                        <a:latin typeface="Calibri"/>
                        <a:ea typeface="Calibri"/>
                        <a:cs typeface="Calibri"/>
                        <a:sym typeface="Calibri"/>
                      </a:endParaRPr>
                    </a:p>
                  </a:txBody>
                  <a:tcPr marT="0" marB="0" marR="68575" marL="68575">
                    <a:solidFill>
                      <a:srgbClr val="FFD966"/>
                    </a:solidFill>
                  </a:tcPr>
                </a:tc>
              </a:tr>
              <a:tr h="375625">
                <a:tc>
                  <a:txBody>
                    <a:bodyPr/>
                    <a:lstStyle/>
                    <a:p>
                      <a:pPr indent="0" lvl="0" marL="0" marR="0" rtl="0" algn="l">
                        <a:lnSpc>
                          <a:spcPct val="107000"/>
                        </a:lnSpc>
                        <a:spcBef>
                          <a:spcPts val="0"/>
                        </a:spcBef>
                        <a:spcAft>
                          <a:spcPts val="0"/>
                        </a:spcAft>
                        <a:buNone/>
                      </a:pPr>
                      <a:r>
                        <a:rPr b="1" lang="en-US" sz="2000" u="none" cap="none" strike="noStrike"/>
                        <a:t>Credits: L:T:P</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3:0:1</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SEE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100 Marks</a:t>
                      </a:r>
                      <a:endParaRPr b="1" sz="2000" u="none" cap="none" strike="noStrike">
                        <a:latin typeface="Calibri"/>
                        <a:ea typeface="Calibri"/>
                        <a:cs typeface="Calibri"/>
                        <a:sym typeface="Calibri"/>
                      </a:endParaRPr>
                    </a:p>
                  </a:txBody>
                  <a:tcPr marT="0" marB="0" marR="68575" marL="68575">
                    <a:solidFill>
                      <a:srgbClr val="FFD966"/>
                    </a:solidFill>
                  </a:tcPr>
                </a:tc>
              </a:tr>
              <a:tr h="346000">
                <a:tc>
                  <a:txBody>
                    <a:bodyPr/>
                    <a:lstStyle/>
                    <a:p>
                      <a:pPr indent="0" lvl="0" marL="0" marR="0" rtl="0" algn="l">
                        <a:lnSpc>
                          <a:spcPct val="107000"/>
                        </a:lnSpc>
                        <a:spcBef>
                          <a:spcPts val="0"/>
                        </a:spcBef>
                        <a:spcAft>
                          <a:spcPts val="0"/>
                        </a:spcAft>
                        <a:buNone/>
                      </a:pPr>
                      <a:r>
                        <a:rPr b="1" lang="en-US" sz="2000" u="none" cap="none" strike="noStrike"/>
                        <a:t>Total Hours</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42L+ 30P</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 </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SEE Duration</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just">
                        <a:lnSpc>
                          <a:spcPct val="107000"/>
                        </a:lnSpc>
                        <a:spcBef>
                          <a:spcPts val="0"/>
                        </a:spcBef>
                        <a:spcAft>
                          <a:spcPts val="0"/>
                        </a:spcAft>
                        <a:buNone/>
                      </a:pPr>
                      <a:r>
                        <a:rPr b="1" lang="en-US" sz="2000" u="none" cap="none" strike="noStrike"/>
                        <a:t>:</a:t>
                      </a:r>
                      <a:endParaRPr b="1" sz="2000" u="none" cap="none" strike="noStrike">
                        <a:latin typeface="Calibri"/>
                        <a:ea typeface="Calibri"/>
                        <a:cs typeface="Calibri"/>
                        <a:sym typeface="Calibri"/>
                      </a:endParaRPr>
                    </a:p>
                  </a:txBody>
                  <a:tcPr marT="0" marB="0" marR="68575" marL="68575">
                    <a:solidFill>
                      <a:srgbClr val="FFD966"/>
                    </a:solidFill>
                  </a:tcPr>
                </a:tc>
                <a:tc>
                  <a:txBody>
                    <a:bodyPr/>
                    <a:lstStyle/>
                    <a:p>
                      <a:pPr indent="0" lvl="0" marL="0" marR="0" rtl="0" algn="l">
                        <a:lnSpc>
                          <a:spcPct val="107000"/>
                        </a:lnSpc>
                        <a:spcBef>
                          <a:spcPts val="0"/>
                        </a:spcBef>
                        <a:spcAft>
                          <a:spcPts val="0"/>
                        </a:spcAft>
                        <a:buNone/>
                      </a:pPr>
                      <a:r>
                        <a:rPr b="1" lang="en-US" sz="2000" u="none" cap="none" strike="noStrike"/>
                        <a:t>3 Hours</a:t>
                      </a:r>
                      <a:endParaRPr b="1" sz="2000" u="none" cap="none" strike="noStrike">
                        <a:latin typeface="Calibri"/>
                        <a:ea typeface="Calibri"/>
                        <a:cs typeface="Calibri"/>
                        <a:sym typeface="Calibri"/>
                      </a:endParaRPr>
                    </a:p>
                  </a:txBody>
                  <a:tcPr marT="0" marB="0" marR="68575" marL="68575">
                    <a:solidFill>
                      <a:srgbClr val="FFD966"/>
                    </a:solidFill>
                  </a:tcPr>
                </a:tc>
              </a:tr>
            </a:tbl>
          </a:graphicData>
        </a:graphic>
      </p:graphicFrame>
      <p:sp>
        <p:nvSpPr>
          <p:cNvPr id="124" name="Google Shape;124;p1"/>
          <p:cNvSpPr txBox="1"/>
          <p:nvPr/>
        </p:nvSpPr>
        <p:spPr>
          <a:xfrm>
            <a:off x="1840488" y="5041877"/>
            <a:ext cx="9123363" cy="1231900"/>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Arial"/>
              <a:buNone/>
            </a:pPr>
            <a:r>
              <a:rPr b="1" i="0" lang="en-US" sz="2000" u="none" cap="none" strike="noStrike">
                <a:solidFill>
                  <a:schemeClr val="dk1"/>
                </a:solidFill>
                <a:latin typeface="Doppio One"/>
                <a:ea typeface="Doppio One"/>
                <a:cs typeface="Doppio One"/>
                <a:sym typeface="Doppio One"/>
              </a:rPr>
              <a:t>C MANJUNATHA,  Ph.D, MRSC</a:t>
            </a:r>
            <a:endParaRPr b="1" i="0" sz="2000" u="none" cap="none" strike="noStrike">
              <a:solidFill>
                <a:schemeClr val="dk1"/>
              </a:solidFill>
              <a:latin typeface="Doppio One"/>
              <a:ea typeface="Doppio One"/>
              <a:cs typeface="Doppio One"/>
              <a:sym typeface="Doppio One"/>
            </a:endParaRPr>
          </a:p>
          <a:p>
            <a:pPr indent="0" lvl="0" marL="0" marR="0" rtl="0" algn="ctr">
              <a:spcBef>
                <a:spcPts val="0"/>
              </a:spcBef>
              <a:spcAft>
                <a:spcPts val="0"/>
              </a:spcAft>
              <a:buClr>
                <a:schemeClr val="dk1"/>
              </a:buClr>
              <a:buSzPts val="1800"/>
              <a:buFont typeface="Arial"/>
              <a:buNone/>
            </a:pPr>
            <a:r>
              <a:rPr b="0" i="0" lang="en-US" sz="1800" u="none" cap="none" strike="noStrike">
                <a:solidFill>
                  <a:schemeClr val="dk1"/>
                </a:solidFill>
                <a:latin typeface="Doppio One"/>
                <a:ea typeface="Doppio One"/>
                <a:cs typeface="Doppio One"/>
                <a:sym typeface="Doppio One"/>
              </a:rPr>
              <a:t>Assistant Professor, Department of Chemistry, RV College of Engineering</a:t>
            </a:r>
            <a:endParaRPr/>
          </a:p>
          <a:p>
            <a:pPr indent="0" lvl="0" marL="0" marR="0" rtl="0" algn="ctr">
              <a:spcBef>
                <a:spcPts val="0"/>
              </a:spcBef>
              <a:spcAft>
                <a:spcPts val="0"/>
              </a:spcAft>
              <a:buClr>
                <a:schemeClr val="dk1"/>
              </a:buClr>
              <a:buSzPts val="1800"/>
              <a:buFont typeface="Arial"/>
              <a:buNone/>
            </a:pPr>
            <a:r>
              <a:rPr b="0" i="0" lang="en-US" sz="1800" u="none" cap="none" strike="noStrike">
                <a:solidFill>
                  <a:schemeClr val="dk1"/>
                </a:solidFill>
                <a:latin typeface="Doppio One"/>
                <a:ea typeface="Doppio One"/>
                <a:cs typeface="Doppio One"/>
                <a:sym typeface="Doppio One"/>
              </a:rPr>
              <a:t>Bengaluru-560059, INDIA, Phone: +91 9036651277  </a:t>
            </a:r>
            <a:endParaRPr/>
          </a:p>
          <a:p>
            <a:pPr indent="0" lvl="0" marL="0" marR="0" rtl="0" algn="ctr">
              <a:spcBef>
                <a:spcPts val="0"/>
              </a:spcBef>
              <a:spcAft>
                <a:spcPts val="0"/>
              </a:spcAft>
              <a:buClr>
                <a:schemeClr val="dk1"/>
              </a:buClr>
              <a:buSzPts val="1800"/>
              <a:buFont typeface="Arial"/>
              <a:buNone/>
            </a:pPr>
            <a:r>
              <a:rPr b="0" i="0" lang="en-US" sz="1800" u="none" cap="none" strike="noStrike">
                <a:solidFill>
                  <a:schemeClr val="dk1"/>
                </a:solidFill>
                <a:latin typeface="Doppio One"/>
                <a:ea typeface="Doppio One"/>
                <a:cs typeface="Doppio One"/>
                <a:sym typeface="Doppio One"/>
              </a:rPr>
              <a:t>E-mail: </a:t>
            </a:r>
            <a:r>
              <a:rPr b="0" i="0" lang="en-US" sz="1800" u="sng" cap="none" strike="noStrike">
                <a:solidFill>
                  <a:schemeClr val="dk1"/>
                </a:solidFill>
                <a:latin typeface="Doppio One"/>
                <a:ea typeface="Doppio One"/>
                <a:cs typeface="Doppio One"/>
                <a:sym typeface="Doppio One"/>
                <a:hlinkClick r:id="rId5">
                  <a:extLst>
                    <a:ext uri="{A12FA001-AC4F-418D-AE19-62706E023703}">
                      <ahyp:hlinkClr val="tx"/>
                    </a:ext>
                  </a:extLst>
                </a:hlinkClick>
              </a:rPr>
              <a:t>manjunathac@rvce.edu.in</a:t>
            </a:r>
            <a:r>
              <a:rPr b="0" i="0" lang="en-US" sz="1800" u="none" cap="none" strike="noStrike">
                <a:solidFill>
                  <a:schemeClr val="dk1"/>
                </a:solidFill>
                <a:latin typeface="Doppio One"/>
                <a:ea typeface="Doppio One"/>
                <a:cs typeface="Doppio One"/>
                <a:sym typeface="Doppio One"/>
              </a:rPr>
              <a:t>;  </a:t>
            </a:r>
            <a:r>
              <a:rPr b="0" i="0" lang="en-US" sz="1800" u="sng" cap="none" strike="noStrike">
                <a:solidFill>
                  <a:schemeClr val="dk1"/>
                </a:solidFill>
                <a:latin typeface="Doppio One"/>
                <a:ea typeface="Doppio One"/>
                <a:cs typeface="Doppio One"/>
                <a:sym typeface="Doppio One"/>
                <a:hlinkClick r:id="rId6">
                  <a:extLst>
                    <a:ext uri="{A12FA001-AC4F-418D-AE19-62706E023703}">
                      <ahyp:hlinkClr val="tx"/>
                    </a:ext>
                  </a:extLst>
                </a:hlinkClick>
              </a:rPr>
              <a:t>manju.chem20@gmail.com</a:t>
            </a:r>
            <a:endParaRPr b="0" i="0" sz="1800" u="none" cap="none" strike="noStrike">
              <a:solidFill>
                <a:schemeClr val="dk1"/>
              </a:solidFill>
              <a:latin typeface="Doppio One"/>
              <a:ea typeface="Doppio One"/>
              <a:cs typeface="Doppio One"/>
              <a:sym typeface="Doppio One"/>
            </a:endParaRPr>
          </a:p>
        </p:txBody>
      </p:sp>
      <p:sp>
        <p:nvSpPr>
          <p:cNvPr id="125" name="Google Shape;125;p1"/>
          <p:cNvSpPr/>
          <p:nvPr/>
        </p:nvSpPr>
        <p:spPr>
          <a:xfrm>
            <a:off x="1946395" y="4032687"/>
            <a:ext cx="8092793" cy="646331"/>
          </a:xfrm>
          <a:prstGeom prst="rect">
            <a:avLst/>
          </a:prstGeom>
          <a:solidFill>
            <a:schemeClr val="accent4"/>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3600" u="none" cap="none" strike="noStrike">
                <a:solidFill>
                  <a:schemeClr val="dk1"/>
                </a:solidFill>
                <a:latin typeface="Calibri"/>
                <a:ea typeface="Calibri"/>
                <a:cs typeface="Calibri"/>
                <a:sym typeface="Calibri"/>
              </a:rPr>
              <a:t>Unit-III- Chemistry of Electronic Materials</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1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60" name="Google Shape;560;p1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561" name="Google Shape;561;p10"/>
          <p:cNvSpPr txBox="1"/>
          <p:nvPr/>
        </p:nvSpPr>
        <p:spPr>
          <a:xfrm>
            <a:off x="3047999" y="130608"/>
            <a:ext cx="609600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Semiconductor Manufacturing Process</a:t>
            </a:r>
            <a:endParaRPr/>
          </a:p>
        </p:txBody>
      </p:sp>
      <p:sp>
        <p:nvSpPr>
          <p:cNvPr id="562" name="Google Shape;562;p10"/>
          <p:cNvSpPr txBox="1"/>
          <p:nvPr/>
        </p:nvSpPr>
        <p:spPr>
          <a:xfrm>
            <a:off x="3048000" y="662057"/>
            <a:ext cx="60960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https://www.youtube.com/watch?v=Bu52CE55BN0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6">
                  <a:extLst>
                    <a:ext uri="{A12FA001-AC4F-418D-AE19-62706E023703}">
                      <ahyp:hlinkClr val="tx"/>
                    </a:ext>
                  </a:extLst>
                </a:hlinkClick>
              </a:rPr>
              <a:t>https://www.youtube.com/watch?v=cjx55LNnbNQ</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https://www.youtube.com/watch?v=TZxD2ePrphY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3" name="Google Shape;563;p10"/>
          <p:cNvPicPr preferRelativeResize="0"/>
          <p:nvPr/>
        </p:nvPicPr>
        <p:blipFill rotWithShape="1">
          <a:blip r:embed="rId7">
            <a:alphaModFix/>
          </a:blip>
          <a:srcRect b="0" l="0" r="0" t="0"/>
          <a:stretch/>
        </p:blipFill>
        <p:spPr>
          <a:xfrm>
            <a:off x="209359" y="2163002"/>
            <a:ext cx="11773281" cy="41450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1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69" name="Google Shape;569;p1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570" name="Google Shape;570;p11"/>
          <p:cNvPicPr preferRelativeResize="0"/>
          <p:nvPr/>
        </p:nvPicPr>
        <p:blipFill rotWithShape="1">
          <a:blip r:embed="rId5">
            <a:alphaModFix/>
          </a:blip>
          <a:srcRect b="0" l="0" r="0" t="0"/>
          <a:stretch/>
        </p:blipFill>
        <p:spPr>
          <a:xfrm>
            <a:off x="2667000" y="675249"/>
            <a:ext cx="6035040" cy="60350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1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76" name="Google Shape;576;p1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577" name="Google Shape;577;p12"/>
          <p:cNvPicPr preferRelativeResize="0"/>
          <p:nvPr/>
        </p:nvPicPr>
        <p:blipFill rotWithShape="1">
          <a:blip r:embed="rId5">
            <a:alphaModFix/>
          </a:blip>
          <a:srcRect b="0" l="0" r="0" t="0"/>
          <a:stretch/>
        </p:blipFill>
        <p:spPr>
          <a:xfrm>
            <a:off x="1333500" y="800100"/>
            <a:ext cx="9525000" cy="525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1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83" name="Google Shape;583;p1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584" name="Google Shape;584;p13"/>
          <p:cNvSpPr txBox="1"/>
          <p:nvPr/>
        </p:nvSpPr>
        <p:spPr>
          <a:xfrm>
            <a:off x="453247" y="1037563"/>
            <a:ext cx="11285506" cy="4755148"/>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500">
                <a:solidFill>
                  <a:schemeClr val="dk1"/>
                </a:solidFill>
                <a:latin typeface="Calibri"/>
                <a:ea typeface="Calibri"/>
                <a:cs typeface="Calibri"/>
                <a:sym typeface="Calibri"/>
              </a:rPr>
              <a:t>Silicon being the most abundant element in nature, just after oxygen. Its environmentally friendly properties are a bonus. Once silicon is extracted from sand, it needs to be purified before it can be use. First, it is heated until it melts into a high-purity liquid then solidified into a silicon rod, or ingot, using common growing methods like the </a:t>
            </a:r>
            <a:r>
              <a:rPr b="1" lang="en-US" sz="2800">
                <a:solidFill>
                  <a:schemeClr val="dk1"/>
                </a:solidFill>
                <a:highlight>
                  <a:srgbClr val="FFFF00"/>
                </a:highlight>
                <a:latin typeface="Calibri"/>
                <a:ea typeface="Calibri"/>
                <a:cs typeface="Calibri"/>
                <a:sym typeface="Calibri"/>
              </a:rPr>
              <a:t>Czochralski (chokh-RAL-skee</a:t>
            </a:r>
            <a:r>
              <a:rPr lang="en-US" sz="2500">
                <a:solidFill>
                  <a:schemeClr val="dk1"/>
                </a:solidFill>
                <a:latin typeface="Calibri"/>
                <a:ea typeface="Calibri"/>
                <a:cs typeface="Calibri"/>
                <a:sym typeface="Calibri"/>
              </a:rPr>
              <a:t>) process or </a:t>
            </a:r>
            <a:r>
              <a:rPr b="1" lang="en-US" sz="2500">
                <a:solidFill>
                  <a:schemeClr val="dk1"/>
                </a:solidFill>
                <a:highlight>
                  <a:srgbClr val="FFFF00"/>
                </a:highlight>
                <a:latin typeface="Calibri"/>
                <a:ea typeface="Calibri"/>
                <a:cs typeface="Calibri"/>
                <a:sym typeface="Calibri"/>
              </a:rPr>
              <a:t>the Floating Zone process.</a:t>
            </a:r>
            <a:r>
              <a:rPr lang="en-US" sz="2500">
                <a:solidFill>
                  <a:schemeClr val="dk1"/>
                </a:solidFill>
                <a:latin typeface="Calibri"/>
                <a:ea typeface="Calibri"/>
                <a:cs typeface="Calibri"/>
                <a:sym typeface="Calibri"/>
              </a:rPr>
              <a:t> In these process, a cylindrical ingot of high purity monocrystalline semiconductor, such as silicon or germanium, called a boule, is formed by pulling a seed crystal from a melt. These ingots are then sliced into wafers about 0.75 mm thick. The thin slice obtained through cutting process is called “die” that is an unprocessed “raw wafer‟. The die surface is uneven and polished to remove surface defects through grinding and chemical etching processes then to smooth surface trough polishing to obtain mirror-smooth finish</a:t>
            </a:r>
            <a:endParaRPr sz="25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1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90" name="Google Shape;590;p1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591" name="Google Shape;591;p14"/>
          <p:cNvPicPr preferRelativeResize="0"/>
          <p:nvPr/>
        </p:nvPicPr>
        <p:blipFill rotWithShape="1">
          <a:blip r:embed="rId5">
            <a:alphaModFix/>
          </a:blip>
          <a:srcRect b="0" l="0" r="9521" t="0"/>
          <a:stretch/>
        </p:blipFill>
        <p:spPr>
          <a:xfrm>
            <a:off x="218835" y="1940712"/>
            <a:ext cx="5621704" cy="2516990"/>
          </a:xfrm>
          <a:prstGeom prst="rect">
            <a:avLst/>
          </a:prstGeom>
          <a:noFill/>
          <a:ln>
            <a:noFill/>
          </a:ln>
        </p:spPr>
      </p:pic>
      <p:pic>
        <p:nvPicPr>
          <p:cNvPr id="592" name="Google Shape;592;p14"/>
          <p:cNvPicPr preferRelativeResize="0"/>
          <p:nvPr/>
        </p:nvPicPr>
        <p:blipFill rotWithShape="1">
          <a:blip r:embed="rId6">
            <a:alphaModFix/>
          </a:blip>
          <a:srcRect b="0" l="0" r="0" t="0"/>
          <a:stretch/>
        </p:blipFill>
        <p:spPr>
          <a:xfrm>
            <a:off x="1252537" y="4735235"/>
            <a:ext cx="9438909" cy="1884069"/>
          </a:xfrm>
          <a:prstGeom prst="rect">
            <a:avLst/>
          </a:prstGeom>
          <a:noFill/>
          <a:ln>
            <a:noFill/>
          </a:ln>
        </p:spPr>
      </p:pic>
      <p:pic>
        <p:nvPicPr>
          <p:cNvPr id="593" name="Google Shape;593;p14"/>
          <p:cNvPicPr preferRelativeResize="0"/>
          <p:nvPr/>
        </p:nvPicPr>
        <p:blipFill rotWithShape="1">
          <a:blip r:embed="rId7">
            <a:alphaModFix/>
          </a:blip>
          <a:srcRect b="0" l="0" r="0" t="0"/>
          <a:stretch/>
        </p:blipFill>
        <p:spPr>
          <a:xfrm>
            <a:off x="6807029" y="1938993"/>
            <a:ext cx="3290560" cy="2547530"/>
          </a:xfrm>
          <a:prstGeom prst="rect">
            <a:avLst/>
          </a:prstGeom>
          <a:noFill/>
          <a:ln>
            <a:noFill/>
          </a:ln>
        </p:spPr>
      </p:pic>
      <p:sp>
        <p:nvSpPr>
          <p:cNvPr id="594" name="Google Shape;594;p14"/>
          <p:cNvSpPr txBox="1"/>
          <p:nvPr/>
        </p:nvSpPr>
        <p:spPr>
          <a:xfrm>
            <a:off x="3922645" y="192529"/>
            <a:ext cx="3352799" cy="461665"/>
          </a:xfrm>
          <a:prstGeom prst="rect">
            <a:avLst/>
          </a:prstGeom>
          <a:solidFill>
            <a:srgbClr val="FFD966"/>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Czochralski method</a:t>
            </a:r>
            <a:endParaRPr b="1" sz="2400">
              <a:solidFill>
                <a:schemeClr val="dk1"/>
              </a:solidFill>
              <a:latin typeface="Calibri"/>
              <a:ea typeface="Calibri"/>
              <a:cs typeface="Calibri"/>
              <a:sym typeface="Calibri"/>
            </a:endParaRPr>
          </a:p>
        </p:txBody>
      </p:sp>
      <p:sp>
        <p:nvSpPr>
          <p:cNvPr id="595" name="Google Shape;595;p14"/>
          <p:cNvSpPr txBox="1"/>
          <p:nvPr/>
        </p:nvSpPr>
        <p:spPr>
          <a:xfrm>
            <a:off x="218835" y="870299"/>
            <a:ext cx="11636775" cy="1015663"/>
          </a:xfrm>
          <a:prstGeom prst="rect">
            <a:avLst/>
          </a:prstGeom>
          <a:gradFill>
            <a:gsLst>
              <a:gs pos="0">
                <a:srgbClr val="5F82CA"/>
              </a:gs>
              <a:gs pos="50000">
                <a:srgbClr val="3C70CA"/>
              </a:gs>
              <a:gs pos="100000">
                <a:srgbClr val="2E60B9"/>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Sand (SiO2) is heated at 2000 deg in the presence of carbon produces 98% Si</a:t>
            </a:r>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Then 98% Si is further heated at 900 deg in hydrogen atmosphere, to produce 99.999% Si</a:t>
            </a:r>
            <a:endParaRPr/>
          </a:p>
          <a:p>
            <a:pPr indent="-342900" lvl="0" marL="342900" marR="0" rtl="0" algn="l">
              <a:spcBef>
                <a:spcPts val="0"/>
              </a:spcBef>
              <a:spcAft>
                <a:spcPts val="0"/>
              </a:spcAft>
              <a:buClr>
                <a:schemeClr val="lt1"/>
              </a:buClr>
              <a:buSzPts val="2000"/>
              <a:buFont typeface="Calibri"/>
              <a:buAutoNum type="arabicPeriod"/>
            </a:pPr>
            <a:r>
              <a:rPr lang="en-US" sz="2000">
                <a:solidFill>
                  <a:schemeClr val="lt1"/>
                </a:solidFill>
                <a:latin typeface="Calibri"/>
                <a:ea typeface="Calibri"/>
                <a:cs typeface="Calibri"/>
                <a:sym typeface="Calibri"/>
              </a:rPr>
              <a:t>The 99.999% Si  heated to melt in inert atmosphere and using Czochralski method, Si Ingots are crystallised.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1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01" name="Google Shape;601;p1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602" name="Google Shape;602;p15"/>
          <p:cNvPicPr preferRelativeResize="0"/>
          <p:nvPr/>
        </p:nvPicPr>
        <p:blipFill rotWithShape="1">
          <a:blip r:embed="rId5">
            <a:alphaModFix/>
          </a:blip>
          <a:srcRect b="0" l="0" r="0" t="0"/>
          <a:stretch/>
        </p:blipFill>
        <p:spPr>
          <a:xfrm>
            <a:off x="1259060" y="792578"/>
            <a:ext cx="9673879" cy="5461889"/>
          </a:xfrm>
          <a:prstGeom prst="rect">
            <a:avLst/>
          </a:prstGeom>
          <a:noFill/>
          <a:ln>
            <a:noFill/>
          </a:ln>
        </p:spPr>
      </p:pic>
      <p:sp>
        <p:nvSpPr>
          <p:cNvPr id="603" name="Google Shape;603;p15"/>
          <p:cNvSpPr txBox="1"/>
          <p:nvPr/>
        </p:nvSpPr>
        <p:spPr>
          <a:xfrm>
            <a:off x="3391538" y="155188"/>
            <a:ext cx="60983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highlight>
                  <a:srgbClr val="FFFF00"/>
                </a:highlight>
                <a:latin typeface="Calibri"/>
                <a:ea typeface="Calibri"/>
                <a:cs typeface="Calibri"/>
                <a:sym typeface="Calibri"/>
              </a:rPr>
              <a:t>Czochralski (chokh-RAL-skee) process</a:t>
            </a:r>
            <a:endParaRPr/>
          </a:p>
        </p:txBody>
      </p:sp>
      <p:sp>
        <p:nvSpPr>
          <p:cNvPr id="604" name="Google Shape;604;p15"/>
          <p:cNvSpPr txBox="1"/>
          <p:nvPr/>
        </p:nvSpPr>
        <p:spPr>
          <a:xfrm>
            <a:off x="211016" y="6370089"/>
            <a:ext cx="77790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https://www.sciencedirect.com/topics/chemistry/czochralski-process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10" name="Google Shape;610;p1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611" name="Google Shape;611;p16"/>
          <p:cNvSpPr txBox="1"/>
          <p:nvPr/>
        </p:nvSpPr>
        <p:spPr>
          <a:xfrm>
            <a:off x="530087" y="1426172"/>
            <a:ext cx="11000324" cy="526297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Process: At the beginning of the process, the feed material is put into a cylindrically shaped crucible and melted by resistance or radio-frequency heaters. After the feed material is completely molten a seed crystal with a diameter of typically a few mm is dipped from top into the free melt surface and a small portion of the dipped seed is melted. A melt meniscus is formed at the contact interface between seed and melt. Then, the seed is slowly withdrawn from the melt (often under rotation) and the melt crystallizes at the interface by forming a new crystal portion. During the further growth process, the shape of the crystal, especially the diameter, is controlled by carefully adjusting the heating power, the pulling rate and the rotation rate of the crystal. Usually, an automatic diameter control is applied.</a:t>
            </a:r>
            <a:endParaRPr sz="2800">
              <a:solidFill>
                <a:schemeClr val="dk1"/>
              </a:solidFill>
              <a:latin typeface="Calibri"/>
              <a:ea typeface="Calibri"/>
              <a:cs typeface="Calibri"/>
              <a:sym typeface="Calibri"/>
            </a:endParaRPr>
          </a:p>
        </p:txBody>
      </p:sp>
      <p:sp>
        <p:nvSpPr>
          <p:cNvPr id="612" name="Google Shape;612;p16"/>
          <p:cNvSpPr txBox="1"/>
          <p:nvPr/>
        </p:nvSpPr>
        <p:spPr>
          <a:xfrm>
            <a:off x="3252747" y="846723"/>
            <a:ext cx="60983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highlight>
                  <a:srgbClr val="FFFF00"/>
                </a:highlight>
                <a:latin typeface="Calibri"/>
                <a:ea typeface="Calibri"/>
                <a:cs typeface="Calibri"/>
                <a:sym typeface="Calibri"/>
              </a:rPr>
              <a:t>Czochralski (chokh-RAL-skee) process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17"/>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18" name="Google Shape;618;p17"/>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619" name="Google Shape;619;p17"/>
          <p:cNvPicPr preferRelativeResize="0"/>
          <p:nvPr/>
        </p:nvPicPr>
        <p:blipFill rotWithShape="1">
          <a:blip r:embed="rId5">
            <a:alphaModFix/>
          </a:blip>
          <a:srcRect b="0" l="0" r="0" t="0"/>
          <a:stretch/>
        </p:blipFill>
        <p:spPr>
          <a:xfrm>
            <a:off x="0" y="1537006"/>
            <a:ext cx="5884173" cy="4376251"/>
          </a:xfrm>
          <a:prstGeom prst="rect">
            <a:avLst/>
          </a:prstGeom>
          <a:noFill/>
          <a:ln>
            <a:noFill/>
          </a:ln>
        </p:spPr>
      </p:pic>
      <p:pic>
        <p:nvPicPr>
          <p:cNvPr descr="A picture containing metalware, gear&#10;&#10;Description automatically generated" id="620" name="Google Shape;620;p17"/>
          <p:cNvPicPr preferRelativeResize="0"/>
          <p:nvPr/>
        </p:nvPicPr>
        <p:blipFill rotWithShape="1">
          <a:blip r:embed="rId6">
            <a:alphaModFix/>
          </a:blip>
          <a:srcRect b="0" l="0" r="0" t="0"/>
          <a:stretch/>
        </p:blipFill>
        <p:spPr>
          <a:xfrm>
            <a:off x="5884173" y="1537005"/>
            <a:ext cx="5970360" cy="4376251"/>
          </a:xfrm>
          <a:prstGeom prst="rect">
            <a:avLst/>
          </a:prstGeom>
          <a:noFill/>
          <a:ln>
            <a:noFill/>
          </a:ln>
        </p:spPr>
      </p:pic>
      <p:sp>
        <p:nvSpPr>
          <p:cNvPr id="621" name="Google Shape;621;p17"/>
          <p:cNvSpPr txBox="1"/>
          <p:nvPr/>
        </p:nvSpPr>
        <p:spPr>
          <a:xfrm>
            <a:off x="6307829" y="5963530"/>
            <a:ext cx="609834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 Typical wafer is made out of extremely pure silicon (99.9999999% or higher)</a:t>
            </a:r>
            <a:endParaRPr sz="2400">
              <a:solidFill>
                <a:schemeClr val="dk1"/>
              </a:solidFill>
              <a:latin typeface="Calibri"/>
              <a:ea typeface="Calibri"/>
              <a:cs typeface="Calibri"/>
              <a:sym typeface="Calibri"/>
            </a:endParaRPr>
          </a:p>
        </p:txBody>
      </p:sp>
      <p:sp>
        <p:nvSpPr>
          <p:cNvPr id="622" name="Google Shape;622;p17"/>
          <p:cNvSpPr txBox="1"/>
          <p:nvPr/>
        </p:nvSpPr>
        <p:spPr>
          <a:xfrm>
            <a:off x="2942086" y="238696"/>
            <a:ext cx="6202016" cy="369332"/>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Step 1. Wafer manufacturing Processing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18"/>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28" name="Google Shape;628;p18"/>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629" name="Google Shape;629;p18"/>
          <p:cNvSpPr txBox="1"/>
          <p:nvPr/>
        </p:nvSpPr>
        <p:spPr>
          <a:xfrm>
            <a:off x="2870458" y="0"/>
            <a:ext cx="368936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highlight>
                  <a:srgbClr val="FFFF00"/>
                </a:highlight>
                <a:latin typeface="Calibri"/>
                <a:ea typeface="Calibri"/>
                <a:cs typeface="Calibri"/>
                <a:sym typeface="Calibri"/>
              </a:rPr>
              <a:t>The float zone method</a:t>
            </a:r>
            <a:endParaRPr sz="2800">
              <a:solidFill>
                <a:schemeClr val="dk1"/>
              </a:solidFill>
              <a:highlight>
                <a:srgbClr val="FFFF00"/>
              </a:highlight>
              <a:latin typeface="Calibri"/>
              <a:ea typeface="Calibri"/>
              <a:cs typeface="Calibri"/>
              <a:sym typeface="Calibri"/>
            </a:endParaRPr>
          </a:p>
        </p:txBody>
      </p:sp>
      <p:sp>
        <p:nvSpPr>
          <p:cNvPr id="630" name="Google Shape;630;p18"/>
          <p:cNvSpPr txBox="1"/>
          <p:nvPr/>
        </p:nvSpPr>
        <p:spPr>
          <a:xfrm>
            <a:off x="111355" y="846723"/>
            <a:ext cx="6448471" cy="618630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The float Zone (FZ) method is based on the </a:t>
            </a:r>
            <a:r>
              <a:rPr b="1" lang="en-US" sz="1800">
                <a:solidFill>
                  <a:schemeClr val="dk1"/>
                </a:solidFill>
                <a:latin typeface="Calibri"/>
                <a:ea typeface="Calibri"/>
                <a:cs typeface="Calibri"/>
                <a:sym typeface="Calibri"/>
              </a:rPr>
              <a:t>zone-melting principle </a:t>
            </a:r>
            <a:r>
              <a:rPr lang="en-US" sz="1800">
                <a:solidFill>
                  <a:schemeClr val="dk1"/>
                </a:solidFill>
                <a:latin typeface="Calibri"/>
                <a:ea typeface="Calibri"/>
                <a:cs typeface="Calibri"/>
                <a:sym typeface="Calibri"/>
              </a:rPr>
              <a:t>and was invented by Theuerer in 1962. A schematic setup of the process is shown in Figure.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Process: The FZ consists of closed reactor with no furnace. </a:t>
            </a:r>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The production takes place under vacuum or in an inert gaseous (Ar) atmosphere. The process starts with a high-purity polycrystalline rod and a monocrystalline seed crystal that are held face to face in a vertical position and are rotated. Initially, the Si seed crystal pulls the molten Si from polycrystalline Si rod, as a result the monocrystalline Si rod crystallizes. The RF induction heater is slowly with the controlled rate is raised up,  as it induces localized temperature melts Poly Si inside the RF coil. The Polycrystalline Si rods above RF coil and Monocrystalline Si rod below RF coil are in solid crystallized form, however they are rotating opposite to each other when RF coil is moving up. For doing P and B, the required amounts of respective gasses PH3, BH3 are being fed to molten zone. Once the RF coil  completely transforming the polycrystalline Si to monocrystalline Si. The current supply to RF heater is stopped. The Supply of all inputs gasses dopants/Ar is also stopped. Finally, the Single crystalline Si rod is taken out and sliced into wafers to make semiconducting chips.</a:t>
            </a:r>
            <a:endParaRPr sz="1800">
              <a:solidFill>
                <a:schemeClr val="dk1"/>
              </a:solidFill>
              <a:latin typeface="Calibri"/>
              <a:ea typeface="Calibri"/>
              <a:cs typeface="Calibri"/>
              <a:sym typeface="Calibri"/>
            </a:endParaRPr>
          </a:p>
        </p:txBody>
      </p:sp>
      <p:pic>
        <p:nvPicPr>
          <p:cNvPr descr="Diagram of a diagram of a machine&#10;&#10;Description automatically generated" id="631" name="Google Shape;631;p18"/>
          <p:cNvPicPr preferRelativeResize="0"/>
          <p:nvPr/>
        </p:nvPicPr>
        <p:blipFill rotWithShape="1">
          <a:blip r:embed="rId5">
            <a:alphaModFix/>
          </a:blip>
          <a:srcRect b="0" l="0" r="0" t="0"/>
          <a:stretch/>
        </p:blipFill>
        <p:spPr>
          <a:xfrm>
            <a:off x="6700263" y="0"/>
            <a:ext cx="5511644"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1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37" name="Google Shape;637;p1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638" name="Google Shape;638;p19"/>
          <p:cNvSpPr txBox="1"/>
          <p:nvPr/>
        </p:nvSpPr>
        <p:spPr>
          <a:xfrm>
            <a:off x="2942086" y="238696"/>
            <a:ext cx="62020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Step 1. Wafer manufacturing Processing</a:t>
            </a:r>
            <a:endParaRPr sz="1800">
              <a:solidFill>
                <a:schemeClr val="dk1"/>
              </a:solidFill>
              <a:latin typeface="Calibri"/>
              <a:ea typeface="Calibri"/>
              <a:cs typeface="Calibri"/>
              <a:sym typeface="Calibri"/>
            </a:endParaRPr>
          </a:p>
        </p:txBody>
      </p:sp>
      <p:pic>
        <p:nvPicPr>
          <p:cNvPr id="639" name="Google Shape;639;p19"/>
          <p:cNvPicPr preferRelativeResize="0"/>
          <p:nvPr/>
        </p:nvPicPr>
        <p:blipFill rotWithShape="1">
          <a:blip r:embed="rId5">
            <a:alphaModFix/>
          </a:blip>
          <a:srcRect b="16085" l="18923" r="18309" t="12328"/>
          <a:stretch/>
        </p:blipFill>
        <p:spPr>
          <a:xfrm>
            <a:off x="-96987" y="1380020"/>
            <a:ext cx="4610759" cy="2956402"/>
          </a:xfrm>
          <a:prstGeom prst="rect">
            <a:avLst/>
          </a:prstGeom>
          <a:noFill/>
          <a:ln>
            <a:noFill/>
          </a:ln>
        </p:spPr>
      </p:pic>
      <p:pic>
        <p:nvPicPr>
          <p:cNvPr id="640" name="Google Shape;640;p19"/>
          <p:cNvPicPr preferRelativeResize="0"/>
          <p:nvPr/>
        </p:nvPicPr>
        <p:blipFill rotWithShape="1">
          <a:blip r:embed="rId6">
            <a:alphaModFix/>
          </a:blip>
          <a:srcRect b="14483" l="27398" r="25590" t="0"/>
          <a:stretch/>
        </p:blipFill>
        <p:spPr>
          <a:xfrm>
            <a:off x="4379742" y="1334330"/>
            <a:ext cx="2935458" cy="3002092"/>
          </a:xfrm>
          <a:prstGeom prst="rect">
            <a:avLst/>
          </a:prstGeom>
          <a:noFill/>
          <a:ln>
            <a:noFill/>
          </a:ln>
        </p:spPr>
      </p:pic>
      <p:pic>
        <p:nvPicPr>
          <p:cNvPr id="641" name="Google Shape;641;p19"/>
          <p:cNvPicPr preferRelativeResize="0"/>
          <p:nvPr/>
        </p:nvPicPr>
        <p:blipFill rotWithShape="1">
          <a:blip r:embed="rId7">
            <a:alphaModFix/>
          </a:blip>
          <a:srcRect b="26462" l="4669" r="7118" t="25205"/>
          <a:stretch/>
        </p:blipFill>
        <p:spPr>
          <a:xfrm>
            <a:off x="2942086" y="4614203"/>
            <a:ext cx="6001745" cy="1848815"/>
          </a:xfrm>
          <a:prstGeom prst="rect">
            <a:avLst/>
          </a:prstGeom>
          <a:noFill/>
          <a:ln>
            <a:noFill/>
          </a:ln>
        </p:spPr>
      </p:pic>
      <p:pic>
        <p:nvPicPr>
          <p:cNvPr id="642" name="Google Shape;642;p19"/>
          <p:cNvPicPr preferRelativeResize="0"/>
          <p:nvPr/>
        </p:nvPicPr>
        <p:blipFill rotWithShape="1">
          <a:blip r:embed="rId8">
            <a:alphaModFix/>
          </a:blip>
          <a:srcRect b="0" l="0" r="0" t="0"/>
          <a:stretch/>
        </p:blipFill>
        <p:spPr>
          <a:xfrm>
            <a:off x="6936174" y="1334330"/>
            <a:ext cx="5255826" cy="29564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31" name="Google Shape;131;p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32" name="Google Shape;132;p2"/>
          <p:cNvSpPr txBox="1"/>
          <p:nvPr/>
        </p:nvSpPr>
        <p:spPr>
          <a:xfrm>
            <a:off x="872016" y="661901"/>
            <a:ext cx="10874689" cy="830997"/>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400" u="none" cap="none" strike="noStrike">
                <a:solidFill>
                  <a:schemeClr val="dk1"/>
                </a:solidFill>
                <a:latin typeface="Times New Roman"/>
                <a:ea typeface="Times New Roman"/>
                <a:cs typeface="Times New Roman"/>
                <a:sym typeface="Times New Roman"/>
              </a:rPr>
              <a:t>Introduction to inorganic semiconductors, classification of semiconductors; extrinsic and intrinsic semiconductors, n- and p- type semiconductor</a:t>
            </a:r>
            <a:endParaRPr b="1" i="0" sz="2400" u="none" cap="none" strike="noStrike">
              <a:solidFill>
                <a:schemeClr val="dk1"/>
              </a:solidFill>
              <a:latin typeface="Calibri"/>
              <a:ea typeface="Calibri"/>
              <a:cs typeface="Calibri"/>
              <a:sym typeface="Calibri"/>
            </a:endParaRPr>
          </a:p>
        </p:txBody>
      </p:sp>
      <p:pic>
        <p:nvPicPr>
          <p:cNvPr id="133" name="Google Shape;133;p2"/>
          <p:cNvPicPr preferRelativeResize="0"/>
          <p:nvPr/>
        </p:nvPicPr>
        <p:blipFill rotWithShape="1">
          <a:blip r:embed="rId5">
            <a:alphaModFix/>
          </a:blip>
          <a:srcRect b="0" l="0" r="0" t="0"/>
          <a:stretch/>
        </p:blipFill>
        <p:spPr>
          <a:xfrm>
            <a:off x="-1" y="1944721"/>
            <a:ext cx="6752705" cy="3925991"/>
          </a:xfrm>
          <a:prstGeom prst="rect">
            <a:avLst/>
          </a:prstGeom>
          <a:noFill/>
          <a:ln>
            <a:noFill/>
          </a:ln>
        </p:spPr>
      </p:pic>
      <p:pic>
        <p:nvPicPr>
          <p:cNvPr id="134" name="Google Shape;134;p2"/>
          <p:cNvPicPr preferRelativeResize="0"/>
          <p:nvPr/>
        </p:nvPicPr>
        <p:blipFill rotWithShape="1">
          <a:blip r:embed="rId6">
            <a:alphaModFix/>
          </a:blip>
          <a:srcRect b="0" l="0" r="0" t="0"/>
          <a:stretch/>
        </p:blipFill>
        <p:spPr>
          <a:xfrm>
            <a:off x="6708913" y="2632635"/>
            <a:ext cx="5160258" cy="306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2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48" name="Google Shape;648;p2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group of white balls&#10;&#10;Description automatically generated" id="649" name="Google Shape;649;p20"/>
          <p:cNvPicPr preferRelativeResize="0"/>
          <p:nvPr/>
        </p:nvPicPr>
        <p:blipFill rotWithShape="1">
          <a:blip r:embed="rId5">
            <a:alphaModFix/>
          </a:blip>
          <a:srcRect b="0" l="0" r="0" t="0"/>
          <a:stretch/>
        </p:blipFill>
        <p:spPr>
          <a:xfrm>
            <a:off x="839625" y="2130219"/>
            <a:ext cx="10512749" cy="3421422"/>
          </a:xfrm>
          <a:prstGeom prst="rect">
            <a:avLst/>
          </a:prstGeom>
          <a:noFill/>
          <a:ln>
            <a:noFill/>
          </a:ln>
        </p:spPr>
      </p:pic>
      <p:sp>
        <p:nvSpPr>
          <p:cNvPr id="650" name="Google Shape;650;p20"/>
          <p:cNvSpPr txBox="1"/>
          <p:nvPr/>
        </p:nvSpPr>
        <p:spPr>
          <a:xfrm>
            <a:off x="4359965" y="934473"/>
            <a:ext cx="4381584" cy="52322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Si in various crystalline form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656" name="Google Shape;6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657" name="Google Shape;6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58" name="Google Shape;658;p2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59" name="Google Shape;659;p2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grey oval shaped object with text&#10;&#10;Description automatically generated" id="660" name="Google Shape;660;p21"/>
          <p:cNvPicPr preferRelativeResize="0"/>
          <p:nvPr/>
        </p:nvPicPr>
        <p:blipFill rotWithShape="1">
          <a:blip r:embed="rId5">
            <a:alphaModFix/>
          </a:blip>
          <a:srcRect b="0" l="0" r="0" t="0"/>
          <a:stretch/>
        </p:blipFill>
        <p:spPr>
          <a:xfrm>
            <a:off x="953589" y="615215"/>
            <a:ext cx="9144000" cy="4572000"/>
          </a:xfrm>
          <a:prstGeom prst="rect">
            <a:avLst/>
          </a:prstGeom>
          <a:noFill/>
          <a:ln>
            <a:noFill/>
          </a:ln>
        </p:spPr>
      </p:pic>
      <p:pic>
        <p:nvPicPr>
          <p:cNvPr descr="A close-up of a microchip&#10;&#10;Description automatically generated" id="661" name="Google Shape;661;p21"/>
          <p:cNvPicPr preferRelativeResize="0"/>
          <p:nvPr/>
        </p:nvPicPr>
        <p:blipFill rotWithShape="1">
          <a:blip r:embed="rId6">
            <a:alphaModFix/>
          </a:blip>
          <a:srcRect b="0" l="0" r="0" t="0"/>
          <a:stretch/>
        </p:blipFill>
        <p:spPr>
          <a:xfrm>
            <a:off x="6025485" y="2543375"/>
            <a:ext cx="4255830" cy="3699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667" name="Google Shape;66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668" name="Google Shape;66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69" name="Google Shape;669;p2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70" name="Google Shape;670;p2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671" name="Google Shape;671;p22"/>
          <p:cNvSpPr txBox="1"/>
          <p:nvPr/>
        </p:nvSpPr>
        <p:spPr>
          <a:xfrm>
            <a:off x="362372" y="816761"/>
            <a:ext cx="11227933" cy="892552"/>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GaAs</a:t>
            </a:r>
            <a:r>
              <a:rPr lang="en-US" sz="2400">
                <a:solidFill>
                  <a:schemeClr val="dk1"/>
                </a:solidFill>
                <a:latin typeface="Calibri"/>
                <a:ea typeface="Calibri"/>
                <a:cs typeface="Calibri"/>
                <a:sym typeface="Calibri"/>
              </a:rPr>
              <a:t> is a III–V  group direct band gap semiconductor composed of the element gallium (Ga) from column III and the element arsenic (As) from column V of the periodic Table.</a:t>
            </a:r>
            <a:endParaRPr/>
          </a:p>
        </p:txBody>
      </p:sp>
      <p:pic>
        <p:nvPicPr>
          <p:cNvPr descr="A diagram of a molecule&#10;&#10;Description automatically generated" id="672" name="Google Shape;672;p22"/>
          <p:cNvPicPr preferRelativeResize="0"/>
          <p:nvPr/>
        </p:nvPicPr>
        <p:blipFill rotWithShape="1">
          <a:blip r:embed="rId5">
            <a:alphaModFix/>
          </a:blip>
          <a:srcRect b="0" l="0" r="0" t="0"/>
          <a:stretch/>
        </p:blipFill>
        <p:spPr>
          <a:xfrm>
            <a:off x="362372" y="1851385"/>
            <a:ext cx="3999465" cy="3999465"/>
          </a:xfrm>
          <a:prstGeom prst="rect">
            <a:avLst/>
          </a:prstGeom>
          <a:noFill/>
          <a:ln>
            <a:noFill/>
          </a:ln>
        </p:spPr>
      </p:pic>
      <p:sp>
        <p:nvSpPr>
          <p:cNvPr id="673" name="Google Shape;673;p22"/>
          <p:cNvSpPr txBox="1"/>
          <p:nvPr/>
        </p:nvSpPr>
        <p:spPr>
          <a:xfrm>
            <a:off x="4827460" y="2526073"/>
            <a:ext cx="6096000"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Structure of Gallium Arsenide (GaAs: FCC </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In the Gallium arsenide (GaAs) wafer, each gallium atom is bordered by arsenic atoms. 5 valence electrons of arsenic atoms and 3 valence electrons of gallium atoms share each other. So, each of the gallium and arsenic atom gets 8 valence electrons in the outer shell. It is also to be noted that a covalent bond exists between gallium and arsenic atom in the GaAs Wafer. The covalent bonds despite being strong can be broken with an enough amount of external energy. </a:t>
            </a:r>
            <a:endParaRPr sz="2000">
              <a:solidFill>
                <a:schemeClr val="dk1"/>
              </a:solidFill>
              <a:latin typeface="Calibri"/>
              <a:ea typeface="Calibri"/>
              <a:cs typeface="Calibri"/>
              <a:sym typeface="Calibri"/>
            </a:endParaRPr>
          </a:p>
        </p:txBody>
      </p:sp>
      <p:sp>
        <p:nvSpPr>
          <p:cNvPr id="674" name="Google Shape;674;p22"/>
          <p:cNvSpPr txBox="1"/>
          <p:nvPr/>
        </p:nvSpPr>
        <p:spPr>
          <a:xfrm>
            <a:off x="5105400" y="1801464"/>
            <a:ext cx="6096000" cy="646331"/>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000000"/>
              </a:buClr>
              <a:buSzPts val="1800"/>
              <a:buFont typeface="Arial"/>
              <a:buChar char="•"/>
            </a:pPr>
            <a:r>
              <a:rPr lang="en-US" sz="1800">
                <a:solidFill>
                  <a:srgbClr val="000000"/>
                </a:solidFill>
                <a:latin typeface="Calibri"/>
                <a:ea typeface="Calibri"/>
                <a:cs typeface="Calibri"/>
                <a:sym typeface="Calibri"/>
              </a:rPr>
              <a:t>The Molar mass of Gallium arsenide (GaAs) is 144.64 g/mol.</a:t>
            </a:r>
            <a:endParaRPr sz="1800">
              <a:solidFill>
                <a:schemeClr val="dk1"/>
              </a:solidFill>
              <a:latin typeface="Calibri"/>
              <a:ea typeface="Calibri"/>
              <a:cs typeface="Calibri"/>
              <a:sym typeface="Calibri"/>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Calibri"/>
                <a:ea typeface="Calibri"/>
                <a:cs typeface="Calibri"/>
                <a:sym typeface="Calibri"/>
              </a:rPr>
              <a:t>Gallium arsenide (GaAs) has the Melting point of 1238 °C.</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2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80" name="Google Shape;680;p2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681" name="Google Shape;681;p23"/>
          <p:cNvPicPr preferRelativeResize="0"/>
          <p:nvPr/>
        </p:nvPicPr>
        <p:blipFill rotWithShape="1">
          <a:blip r:embed="rId5">
            <a:alphaModFix/>
          </a:blip>
          <a:srcRect b="0" l="0" r="0" t="0"/>
          <a:stretch/>
        </p:blipFill>
        <p:spPr>
          <a:xfrm>
            <a:off x="176777" y="2089562"/>
            <a:ext cx="3279913" cy="3279913"/>
          </a:xfrm>
          <a:prstGeom prst="rect">
            <a:avLst/>
          </a:prstGeom>
          <a:noFill/>
          <a:ln>
            <a:noFill/>
          </a:ln>
        </p:spPr>
      </p:pic>
      <p:pic>
        <p:nvPicPr>
          <p:cNvPr id="682" name="Google Shape;682;p23"/>
          <p:cNvPicPr preferRelativeResize="0"/>
          <p:nvPr/>
        </p:nvPicPr>
        <p:blipFill rotWithShape="1">
          <a:blip r:embed="rId6">
            <a:alphaModFix/>
          </a:blip>
          <a:srcRect b="0" l="0" r="0" t="0"/>
          <a:stretch/>
        </p:blipFill>
        <p:spPr>
          <a:xfrm>
            <a:off x="4236162" y="1409430"/>
            <a:ext cx="7779061" cy="3279913"/>
          </a:xfrm>
          <a:prstGeom prst="rect">
            <a:avLst/>
          </a:prstGeom>
          <a:noFill/>
          <a:ln>
            <a:noFill/>
          </a:ln>
        </p:spPr>
      </p:pic>
      <p:pic>
        <p:nvPicPr>
          <p:cNvPr id="683" name="Google Shape;683;p23"/>
          <p:cNvPicPr preferRelativeResize="0"/>
          <p:nvPr/>
        </p:nvPicPr>
        <p:blipFill rotWithShape="1">
          <a:blip r:embed="rId7">
            <a:alphaModFix/>
          </a:blip>
          <a:srcRect b="0" l="0" r="0" t="0"/>
          <a:stretch/>
        </p:blipFill>
        <p:spPr>
          <a:xfrm>
            <a:off x="4402226" y="5070647"/>
            <a:ext cx="6915150" cy="866775"/>
          </a:xfrm>
          <a:prstGeom prst="rect">
            <a:avLst/>
          </a:prstGeom>
          <a:noFill/>
          <a:ln>
            <a:noFill/>
          </a:ln>
        </p:spPr>
      </p:pic>
      <p:sp>
        <p:nvSpPr>
          <p:cNvPr id="684" name="Google Shape;684;p23"/>
          <p:cNvSpPr txBox="1"/>
          <p:nvPr/>
        </p:nvSpPr>
        <p:spPr>
          <a:xfrm>
            <a:off x="4840262" y="662943"/>
            <a:ext cx="5469929" cy="584775"/>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GaAs</a:t>
            </a:r>
            <a:r>
              <a:rPr lang="en-US" sz="2800">
                <a:solidFill>
                  <a:schemeClr val="dk1"/>
                </a:solidFill>
                <a:latin typeface="Calibri"/>
                <a:ea typeface="Calibri"/>
                <a:cs typeface="Calibri"/>
                <a:sym typeface="Calibri"/>
              </a:rPr>
              <a:t> preparation by using MOCVD</a:t>
            </a:r>
            <a:endParaRPr sz="32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690" name="Google Shape;69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691" name="Google Shape;69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92" name="Google Shape;692;p2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693" name="Google Shape;693;p2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694" name="Google Shape;694;p24"/>
          <p:cNvPicPr preferRelativeResize="0"/>
          <p:nvPr/>
        </p:nvPicPr>
        <p:blipFill rotWithShape="1">
          <a:blip r:embed="rId5">
            <a:alphaModFix/>
          </a:blip>
          <a:srcRect b="0" l="0" r="0" t="0"/>
          <a:stretch/>
        </p:blipFill>
        <p:spPr>
          <a:xfrm>
            <a:off x="6665375" y="136525"/>
            <a:ext cx="5526625" cy="5948244"/>
          </a:xfrm>
          <a:prstGeom prst="rect">
            <a:avLst/>
          </a:prstGeom>
          <a:noFill/>
          <a:ln>
            <a:noFill/>
          </a:ln>
        </p:spPr>
      </p:pic>
      <p:pic>
        <p:nvPicPr>
          <p:cNvPr id="695" name="Google Shape;695;p24"/>
          <p:cNvPicPr preferRelativeResize="0"/>
          <p:nvPr/>
        </p:nvPicPr>
        <p:blipFill rotWithShape="1">
          <a:blip r:embed="rId6">
            <a:alphaModFix/>
          </a:blip>
          <a:srcRect b="14872" l="3795" r="9281" t="26462"/>
          <a:stretch/>
        </p:blipFill>
        <p:spPr>
          <a:xfrm>
            <a:off x="1032305" y="725916"/>
            <a:ext cx="4276562" cy="2164773"/>
          </a:xfrm>
          <a:prstGeom prst="rect">
            <a:avLst/>
          </a:prstGeom>
          <a:noFill/>
          <a:ln>
            <a:noFill/>
          </a:ln>
        </p:spPr>
      </p:pic>
      <p:pic>
        <p:nvPicPr>
          <p:cNvPr descr="A diagram of a molecule&#10;&#10;Description automatically generated with medium confidence" id="696" name="Google Shape;696;p24"/>
          <p:cNvPicPr preferRelativeResize="0"/>
          <p:nvPr/>
        </p:nvPicPr>
        <p:blipFill rotWithShape="1">
          <a:blip r:embed="rId7">
            <a:alphaModFix/>
          </a:blip>
          <a:srcRect b="0" l="0" r="0" t="0"/>
          <a:stretch/>
        </p:blipFill>
        <p:spPr>
          <a:xfrm>
            <a:off x="683208" y="2779896"/>
            <a:ext cx="4843418" cy="3064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702" name="Google Shape;70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703" name="Google Shape;70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04" name="Google Shape;704;p2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05" name="Google Shape;705;p2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06" name="Google Shape;706;p25"/>
          <p:cNvSpPr txBox="1"/>
          <p:nvPr/>
        </p:nvSpPr>
        <p:spPr>
          <a:xfrm>
            <a:off x="386148" y="1585600"/>
            <a:ext cx="5056989" cy="403187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Use of Gallium Arsenide (GaAs) Wafer</a:t>
            </a:r>
            <a:endParaRPr/>
          </a:p>
          <a:p>
            <a:pPr indent="-203200" lvl="0" marL="0" marR="0" rtl="0" algn="l">
              <a:spcBef>
                <a:spcPts val="0"/>
              </a:spcBef>
              <a:spcAft>
                <a:spcPts val="0"/>
              </a:spcAft>
              <a:buClr>
                <a:srgbClr val="000000"/>
              </a:buClr>
              <a:buSzPts val="3200"/>
              <a:buFont typeface="Arial"/>
              <a:buChar char="•"/>
            </a:pPr>
            <a:r>
              <a:rPr lang="en-US" sz="3200">
                <a:solidFill>
                  <a:srgbClr val="000000"/>
                </a:solidFill>
                <a:latin typeface="Calibri"/>
                <a:ea typeface="Calibri"/>
                <a:cs typeface="Calibri"/>
                <a:sym typeface="Calibri"/>
              </a:rPr>
              <a:t>Computers</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rgbClr val="000000"/>
              </a:buClr>
              <a:buSzPts val="3200"/>
              <a:buFont typeface="Arial"/>
              <a:buChar char="•"/>
            </a:pPr>
            <a:r>
              <a:rPr lang="en-US" sz="3200">
                <a:solidFill>
                  <a:srgbClr val="000000"/>
                </a:solidFill>
                <a:latin typeface="Calibri"/>
                <a:ea typeface="Calibri"/>
                <a:cs typeface="Calibri"/>
                <a:sym typeface="Calibri"/>
              </a:rPr>
              <a:t>Photovoltaic cells</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rgbClr val="000000"/>
              </a:buClr>
              <a:buSzPts val="3200"/>
              <a:buFont typeface="Arial"/>
              <a:buChar char="•"/>
            </a:pPr>
            <a:r>
              <a:rPr lang="en-US" sz="3200">
                <a:solidFill>
                  <a:srgbClr val="000000"/>
                </a:solidFill>
                <a:latin typeface="Calibri"/>
                <a:ea typeface="Calibri"/>
                <a:cs typeface="Calibri"/>
                <a:sym typeface="Calibri"/>
              </a:rPr>
              <a:t>Optoelectronic communications</a:t>
            </a:r>
            <a:endParaRPr sz="3200">
              <a:solidFill>
                <a:schemeClr val="dk1"/>
              </a:solidFill>
              <a:latin typeface="Calibri"/>
              <a:ea typeface="Calibri"/>
              <a:cs typeface="Calibri"/>
              <a:sym typeface="Calibri"/>
            </a:endParaRPr>
          </a:p>
          <a:p>
            <a:pPr indent="-203200" lvl="0" marL="0" marR="0" rtl="0" algn="l">
              <a:spcBef>
                <a:spcPts val="0"/>
              </a:spcBef>
              <a:spcAft>
                <a:spcPts val="0"/>
              </a:spcAft>
              <a:buClr>
                <a:srgbClr val="000000"/>
              </a:buClr>
              <a:buSzPts val="3200"/>
              <a:buFont typeface="Arial"/>
              <a:buChar char="•"/>
            </a:pPr>
            <a:r>
              <a:rPr lang="en-US" sz="3200">
                <a:solidFill>
                  <a:srgbClr val="000000"/>
                </a:solidFill>
                <a:latin typeface="Calibri"/>
                <a:ea typeface="Calibri"/>
                <a:cs typeface="Calibri"/>
                <a:sym typeface="Calibri"/>
              </a:rPr>
              <a:t>Laser diodes and infrared emission</a:t>
            </a:r>
            <a:endParaRPr sz="3200">
              <a:solidFill>
                <a:schemeClr val="dk1"/>
              </a:solidFill>
              <a:latin typeface="Calibri"/>
              <a:ea typeface="Calibri"/>
              <a:cs typeface="Calibri"/>
              <a:sym typeface="Calibri"/>
            </a:endParaRPr>
          </a:p>
        </p:txBody>
      </p:sp>
      <p:pic>
        <p:nvPicPr>
          <p:cNvPr descr="A close-up of a cell phone&#10;&#10;Description automatically generated" id="707" name="Google Shape;707;p25"/>
          <p:cNvPicPr preferRelativeResize="0"/>
          <p:nvPr/>
        </p:nvPicPr>
        <p:blipFill rotWithShape="1">
          <a:blip r:embed="rId5">
            <a:alphaModFix/>
          </a:blip>
          <a:srcRect b="5488" l="5812" r="8814" t="5220"/>
          <a:stretch/>
        </p:blipFill>
        <p:spPr>
          <a:xfrm>
            <a:off x="4923807" y="661182"/>
            <a:ext cx="7168564" cy="562311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2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13" name="Google Shape;713;p2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14" name="Google Shape;714;p26"/>
          <p:cNvSpPr txBox="1"/>
          <p:nvPr/>
        </p:nvSpPr>
        <p:spPr>
          <a:xfrm>
            <a:off x="583096" y="3341832"/>
            <a:ext cx="1116623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Microwave frequency integrated circuits (MFICs): </a:t>
            </a:r>
            <a:r>
              <a:rPr lang="en-US" sz="2400">
                <a:solidFill>
                  <a:schemeClr val="dk1"/>
                </a:solidFill>
                <a:latin typeface="Calibri"/>
                <a:ea typeface="Calibri"/>
                <a:cs typeface="Calibri"/>
                <a:sym typeface="Calibri"/>
              </a:rPr>
              <a:t>GaAs semiconductors are used for making MFICs that operate at frequencies above 1 GHz, such as amplifiers, mixers, </a:t>
            </a:r>
            <a:r>
              <a:rPr lang="en-US" sz="2400" u="sng">
                <a:solidFill>
                  <a:schemeClr val="dk1"/>
                </a:solidFill>
                <a:latin typeface="Calibri"/>
                <a:ea typeface="Calibri"/>
                <a:cs typeface="Calibri"/>
                <a:sym typeface="Calibri"/>
                <a:hlinkClick r:id="rId5">
                  <a:extLst>
                    <a:ext uri="{A12FA001-AC4F-418D-AE19-62706E023703}">
                      <ahyp:hlinkClr val="tx"/>
                    </a:ext>
                  </a:extLst>
                </a:hlinkClick>
              </a:rPr>
              <a:t>oscillators</a:t>
            </a:r>
            <a:r>
              <a:rPr lang="en-US" sz="2400">
                <a:solidFill>
                  <a:schemeClr val="dk1"/>
                </a:solidFill>
                <a:latin typeface="Calibri"/>
                <a:ea typeface="Calibri"/>
                <a:cs typeface="Calibri"/>
                <a:sym typeface="Calibri"/>
              </a:rPr>
              <a:t>, switches, and filters. These circuits are used for communication systems, radar systems, satellite systems, and wireless systems. The advantages of using GaAs for MFICs are high speed, low noise, low power consumption, high gain, high linearity, and wide bandwidth.</a:t>
            </a:r>
            <a:endParaRPr sz="24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720" name="Google Shape;72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721" name="Google Shape;72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22" name="Google Shape;722;p27"/>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23" name="Google Shape;723;p27"/>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24" name="Google Shape;724;p27"/>
          <p:cNvSpPr txBox="1"/>
          <p:nvPr/>
        </p:nvSpPr>
        <p:spPr>
          <a:xfrm>
            <a:off x="675860" y="830961"/>
            <a:ext cx="97270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Applications of of Gallium Arsenide (GaAs) Wafer</a:t>
            </a:r>
            <a:endParaRPr/>
          </a:p>
        </p:txBody>
      </p:sp>
      <p:sp>
        <p:nvSpPr>
          <p:cNvPr id="725" name="Google Shape;725;p27"/>
          <p:cNvSpPr txBox="1"/>
          <p:nvPr/>
        </p:nvSpPr>
        <p:spPr>
          <a:xfrm>
            <a:off x="556590" y="1448043"/>
            <a:ext cx="10677940"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u="sng">
                <a:solidFill>
                  <a:srgbClr val="4BACC6"/>
                </a:solidFill>
                <a:latin typeface="Calibri"/>
                <a:ea typeface="Calibri"/>
                <a:cs typeface="Calibri"/>
                <a:sym typeface="Calibri"/>
                <a:hlinkClick r:id="rId5">
                  <a:extLst>
                    <a:ext uri="{A12FA001-AC4F-418D-AE19-62706E023703}">
                      <ahyp:hlinkClr val="tx"/>
                    </a:ext>
                  </a:extLst>
                </a:hlinkClick>
              </a:rPr>
              <a:t>Gallium</a:t>
            </a:r>
            <a:r>
              <a:rPr b="1" lang="en-US" sz="2000">
                <a:solidFill>
                  <a:srgbClr val="4BACC6"/>
                </a:solidFill>
                <a:latin typeface="Calibri"/>
                <a:ea typeface="Calibri"/>
                <a:cs typeface="Calibri"/>
                <a:sym typeface="Calibri"/>
              </a:rPr>
              <a:t> </a:t>
            </a:r>
            <a:r>
              <a:rPr lang="en-US" sz="2000">
                <a:solidFill>
                  <a:schemeClr val="dk1"/>
                </a:solidFill>
                <a:latin typeface="Calibri"/>
                <a:ea typeface="Calibri"/>
                <a:cs typeface="Calibri"/>
                <a:sym typeface="Calibri"/>
              </a:rPr>
              <a:t>has superior electronic properties compared to silicon, such as higher electron mobility and saturated electron velocity. This allows gallium arsenide to function at frequencies up to 250 GHz in transistors. It is less sensitive to high temperatures, generates less noise in electronic circuits, and provides efficient light absorption and emission due to its direct bandgap. </a:t>
            </a:r>
            <a:endParaRPr/>
          </a:p>
          <a:p>
            <a:pPr indent="0" lvl="0" marL="0" marR="0" rtl="0" algn="just">
              <a:spcBef>
                <a:spcPts val="0"/>
              </a:spcBef>
              <a:spcAft>
                <a:spcPts val="0"/>
              </a:spcAft>
              <a:buNone/>
            </a:pPr>
            <a:r>
              <a:rPr b="1" lang="en-US" sz="2000" u="sng">
                <a:solidFill>
                  <a:schemeClr val="dk1"/>
                </a:solidFill>
                <a:latin typeface="Calibri"/>
                <a:ea typeface="Calibri"/>
                <a:cs typeface="Calibri"/>
                <a:sym typeface="Calibri"/>
              </a:rPr>
              <a:t>Gallium arsenide's </a:t>
            </a:r>
            <a:r>
              <a:rPr lang="en-US" sz="2000">
                <a:solidFill>
                  <a:schemeClr val="dk1"/>
                </a:solidFill>
                <a:latin typeface="Calibri"/>
                <a:ea typeface="Calibri"/>
                <a:cs typeface="Calibri"/>
                <a:sym typeface="Calibri"/>
              </a:rPr>
              <a:t>resistive nature and </a:t>
            </a:r>
            <a:r>
              <a:rPr b="1" lang="en-US" sz="2000">
                <a:solidFill>
                  <a:schemeClr val="dk1"/>
                </a:solidFill>
                <a:latin typeface="Calibri"/>
                <a:ea typeface="Calibri"/>
                <a:cs typeface="Calibri"/>
                <a:sym typeface="Calibri"/>
              </a:rPr>
              <a:t>high dielectric constant </a:t>
            </a:r>
            <a:r>
              <a:rPr lang="en-US" sz="2000">
                <a:solidFill>
                  <a:schemeClr val="dk1"/>
                </a:solidFill>
                <a:latin typeface="Calibri"/>
                <a:ea typeface="Calibri"/>
                <a:cs typeface="Calibri"/>
                <a:sym typeface="Calibri"/>
              </a:rPr>
              <a:t>make it an ideal substrate for </a:t>
            </a:r>
            <a:r>
              <a:rPr b="1" lang="en-US" sz="2000">
                <a:solidFill>
                  <a:schemeClr val="dk1"/>
                </a:solidFill>
                <a:latin typeface="Calibri"/>
                <a:ea typeface="Calibri"/>
                <a:cs typeface="Calibri"/>
                <a:sym typeface="Calibri"/>
              </a:rPr>
              <a:t>integrated circuits</a:t>
            </a:r>
            <a:r>
              <a:rPr lang="en-US" sz="2000">
                <a:solidFill>
                  <a:schemeClr val="dk1"/>
                </a:solidFill>
                <a:latin typeface="Calibri"/>
                <a:ea typeface="Calibri"/>
                <a:cs typeface="Calibri"/>
                <a:sym typeface="Calibri"/>
              </a:rPr>
              <a:t>, offering natural isolation between components. </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These properties make </a:t>
            </a:r>
            <a:r>
              <a:rPr b="1" lang="en-US" sz="2000">
                <a:solidFill>
                  <a:schemeClr val="dk1"/>
                </a:solidFill>
                <a:latin typeface="Calibri"/>
                <a:ea typeface="Calibri"/>
                <a:cs typeface="Calibri"/>
                <a:sym typeface="Calibri"/>
              </a:rPr>
              <a:t>gallium arsenide a promising </a:t>
            </a:r>
            <a:r>
              <a:rPr lang="en-US" sz="2000">
                <a:solidFill>
                  <a:schemeClr val="dk1"/>
                </a:solidFill>
                <a:latin typeface="Calibri"/>
                <a:ea typeface="Calibri"/>
                <a:cs typeface="Calibri"/>
                <a:sym typeface="Calibri"/>
              </a:rPr>
              <a:t>candidate for applications in satellites, mobile phones, communication technology, and </a:t>
            </a:r>
            <a:r>
              <a:rPr b="1" lang="en-US" sz="2000" u="sng">
                <a:solidFill>
                  <a:srgbClr val="4BACC6"/>
                </a:solidFill>
                <a:latin typeface="Calibri"/>
                <a:ea typeface="Calibri"/>
                <a:cs typeface="Calibri"/>
                <a:sym typeface="Calibri"/>
                <a:hlinkClick r:id="rId6">
                  <a:extLst>
                    <a:ext uri="{A12FA001-AC4F-418D-AE19-62706E023703}">
                      <ahyp:hlinkClr val="tx"/>
                    </a:ext>
                  </a:extLst>
                </a:hlinkClick>
              </a:rPr>
              <a:t>monolithic microwave integrated circuits (MMICs).</a:t>
            </a:r>
            <a:r>
              <a:rPr lang="en-US" sz="2000">
                <a:solidFill>
                  <a:schemeClr val="dk1"/>
                </a:solidFill>
                <a:latin typeface="Calibri"/>
                <a:ea typeface="Calibri"/>
                <a:cs typeface="Calibri"/>
                <a:sym typeface="Calibri"/>
              </a:rPr>
              <a:t> Wafers, which are thin semiconductor layers used in microelectronic devices, undergo modifications like ion implantation, doping, thin film deposition, and etching to be applied effectively</a:t>
            </a:r>
            <a:endParaRPr sz="2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731" name="Google Shape;73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732" name="Google Shape;73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33" name="Google Shape;733;p28"/>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34" name="Google Shape;734;p28"/>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35" name="Google Shape;735;p28"/>
          <p:cNvSpPr/>
          <p:nvPr/>
        </p:nvSpPr>
        <p:spPr>
          <a:xfrm>
            <a:off x="279400" y="954658"/>
            <a:ext cx="11118022" cy="5293757"/>
          </a:xfrm>
          <a:prstGeom prst="rect">
            <a:avLst/>
          </a:prstGeom>
          <a:noFill/>
          <a:ln>
            <a:noFill/>
          </a:ln>
        </p:spPr>
        <p:txBody>
          <a:bodyPr anchorCtr="0" anchor="ctr" bIns="45700" lIns="91425" spcFirstLastPara="1" rIns="91425" wrap="square" tIns="45700">
            <a:spAutoFit/>
          </a:bodyPr>
          <a:lstStyle/>
          <a:p>
            <a:pPr indent="0" lvl="0" marL="0" marR="0" rtl="0" algn="just">
              <a:spcBef>
                <a:spcPts val="0"/>
              </a:spcBef>
              <a:spcAft>
                <a:spcPts val="0"/>
              </a:spcAft>
              <a:buNone/>
            </a:pPr>
            <a:r>
              <a:rPr b="1" lang="en-US" sz="1600">
                <a:solidFill>
                  <a:schemeClr val="dk1"/>
                </a:solidFill>
                <a:latin typeface="Calibri"/>
                <a:ea typeface="Calibri"/>
                <a:cs typeface="Calibri"/>
                <a:sym typeface="Calibri"/>
              </a:rPr>
              <a:t>Monolithic microwave integrated circuits (MMICs): </a:t>
            </a:r>
            <a:r>
              <a:rPr lang="en-US" sz="1600">
                <a:solidFill>
                  <a:schemeClr val="dk1"/>
                </a:solidFill>
                <a:latin typeface="Calibri"/>
                <a:ea typeface="Calibri"/>
                <a:cs typeface="Calibri"/>
                <a:sym typeface="Calibri"/>
              </a:rPr>
              <a:t>GaAs semiconductors are used for making MMICs that integrate multiple MFICs on a single chip, such as transmitters, receivers, modulators, demodulators, and converters. These circuits are used for communication systems, radar systems, satellite systems, and wireless systems. The advantages of using GaAs for MMICs are high integration density, high performance, low cost, low weight, and small size.</a:t>
            </a:r>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Arial"/>
              <a:ea typeface="Arial"/>
              <a:cs typeface="Arial"/>
              <a:sym typeface="Arial"/>
            </a:endParaRPr>
          </a:p>
          <a:p>
            <a:pPr indent="-101600" lvl="0" marL="0" marR="0" rtl="0" algn="just">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Infrared </a:t>
            </a:r>
            <a:r>
              <a:rPr b="1" i="0" lang="en-US" sz="1600" u="sng" cap="none" strike="noStrike">
                <a:solidFill>
                  <a:schemeClr val="dk1"/>
                </a:solidFill>
                <a:latin typeface="Arial"/>
                <a:ea typeface="Arial"/>
                <a:cs typeface="Arial"/>
                <a:sym typeface="Arial"/>
                <a:hlinkClick r:id="rId5">
                  <a:extLst>
                    <a:ext uri="{A12FA001-AC4F-418D-AE19-62706E023703}">
                      <ahyp:hlinkClr val="tx"/>
                    </a:ext>
                  </a:extLst>
                </a:hlinkClick>
              </a:rPr>
              <a:t>light-emitting diodes</a:t>
            </a:r>
            <a:r>
              <a:rPr b="1" i="0" lang="en-US" sz="1600" u="none" cap="none" strike="noStrike">
                <a:solidFill>
                  <a:schemeClr val="dk1"/>
                </a:solidFill>
                <a:latin typeface="Arial"/>
                <a:ea typeface="Arial"/>
                <a:cs typeface="Arial"/>
                <a:sym typeface="Arial"/>
              </a:rPr>
              <a:t> (LEDs): </a:t>
            </a:r>
            <a:r>
              <a:rPr b="0" i="0" lang="en-US" sz="1600" u="none" cap="none" strike="noStrike">
                <a:solidFill>
                  <a:schemeClr val="dk1"/>
                </a:solidFill>
                <a:latin typeface="Arial"/>
                <a:ea typeface="Arial"/>
                <a:cs typeface="Arial"/>
                <a:sym typeface="Arial"/>
              </a:rPr>
              <a:t>GaAs semiconductors are used for making LEDs that emit light in the infrared region (700 nm to 1 mm) of the electromagnetic spectrum. These LEDs are used for remote controls, optical sensors, optical communication systems and night vision systems. The advantages of using GaAs for LEDs are high efficiency, long lifetime, low cost and easy fabrication.</a:t>
            </a:r>
            <a:endParaRPr/>
          </a:p>
          <a:p>
            <a:pPr indent="-101600" lvl="0" marL="0" marR="0" rtl="0" algn="just">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Laser diodes: </a:t>
            </a:r>
            <a:r>
              <a:rPr b="0" i="0" lang="en-US" sz="1600" u="none" cap="none" strike="noStrike">
                <a:solidFill>
                  <a:schemeClr val="dk1"/>
                </a:solidFill>
                <a:latin typeface="Arial"/>
                <a:ea typeface="Arial"/>
                <a:cs typeface="Arial"/>
                <a:sym typeface="Arial"/>
              </a:rPr>
              <a:t>GaAs semiconductors are used for making laser diodes that emit coherent light in the infrared region (700 nm to 1 mm) of the electromagnetic spectrum. These laser diodes are used for optical communication systems, optical storage systems, and medical applications such as surgery and therapy. The advantages of using GaAs for laser diodes are high power output, high modulation speed, and narrow spectral linewidth.</a:t>
            </a:r>
            <a:endParaRPr/>
          </a:p>
          <a:p>
            <a:pPr indent="-101600" lvl="0" marL="0" marR="0" rtl="0" algn="just">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Solar cells: </a:t>
            </a:r>
            <a:r>
              <a:rPr b="0" i="0" lang="en-US" sz="1600" u="none" cap="none" strike="noStrike">
                <a:solidFill>
                  <a:schemeClr val="dk1"/>
                </a:solidFill>
                <a:latin typeface="Arial"/>
                <a:ea typeface="Arial"/>
                <a:cs typeface="Arial"/>
                <a:sym typeface="Arial"/>
              </a:rPr>
              <a:t>GaAs semiconductors are used for making solar cells that convert sunlight into electricity. These solar cells are used for space applications and terrestrial applications such as rooftop panels and concentrator systems. The advantages of using GaAs for solar cells are high efficiency, high radiation resistance, high-temperature tolerance, and wide spectral response.</a:t>
            </a:r>
            <a:endParaRPr/>
          </a:p>
          <a:p>
            <a:pPr indent="-101600" lvl="0" marL="0" marR="0" rtl="0" algn="just">
              <a:lnSpc>
                <a:spcPct val="100000"/>
              </a:lnSpc>
              <a:spcBef>
                <a:spcPts val="0"/>
              </a:spcBef>
              <a:spcAft>
                <a:spcPts val="0"/>
              </a:spcAft>
              <a:buClr>
                <a:schemeClr val="dk1"/>
              </a:buClr>
              <a:buSzPts val="1600"/>
              <a:buFont typeface="Arial"/>
              <a:buChar char="•"/>
            </a:pPr>
            <a:r>
              <a:rPr b="1" i="0" lang="en-US" sz="1600" u="none" cap="none" strike="noStrike">
                <a:solidFill>
                  <a:schemeClr val="dk1"/>
                </a:solidFill>
                <a:latin typeface="Arial"/>
                <a:ea typeface="Arial"/>
                <a:cs typeface="Arial"/>
                <a:sym typeface="Arial"/>
              </a:rPr>
              <a:t>Optical windows: </a:t>
            </a:r>
            <a:r>
              <a:rPr b="0" i="0" lang="en-US" sz="1600" u="none" cap="none" strike="noStrike">
                <a:solidFill>
                  <a:schemeClr val="dk1"/>
                </a:solidFill>
                <a:latin typeface="Arial"/>
                <a:ea typeface="Arial"/>
                <a:cs typeface="Arial"/>
                <a:sym typeface="Arial"/>
              </a:rPr>
              <a:t>GaAs semiconductors are used for making optical windows that transmit light in the infrared region (700 nm to 1 mm) of the electromagnetic spectrum. </a:t>
            </a:r>
            <a:r>
              <a:rPr b="0" i="0" lang="en-US" sz="18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These optical windows are used for infrared cameras, thermal imaging systems, and spectroscopy instruments. The advantages of using GaAs for optical windows are high transparency, low absorption, low reflection, and low scattering.</a:t>
            </a:r>
            <a:endParaRPr/>
          </a:p>
        </p:txBody>
      </p:sp>
      <p:sp>
        <p:nvSpPr>
          <p:cNvPr descr="Popular semiconductor materials" id="736" name="Google Shape;736;p28"/>
          <p:cNvSpPr/>
          <p:nvPr/>
        </p:nvSpPr>
        <p:spPr>
          <a:xfrm>
            <a:off x="127000" y="4032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2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42" name="Google Shape;742;p2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743" name="Google Shape;743;p29"/>
          <p:cNvPicPr preferRelativeResize="0"/>
          <p:nvPr/>
        </p:nvPicPr>
        <p:blipFill rotWithShape="1">
          <a:blip r:embed="rId5">
            <a:alphaModFix/>
          </a:blip>
          <a:srcRect b="0" l="0" r="0" t="0"/>
          <a:stretch/>
        </p:blipFill>
        <p:spPr>
          <a:xfrm>
            <a:off x="844966" y="1062224"/>
            <a:ext cx="9006155" cy="4733551"/>
          </a:xfrm>
          <a:prstGeom prst="rect">
            <a:avLst/>
          </a:prstGeom>
          <a:noFill/>
          <a:ln>
            <a:noFill/>
          </a:ln>
        </p:spPr>
      </p:pic>
      <p:pic>
        <p:nvPicPr>
          <p:cNvPr descr="A table with numbers and letters&#10;&#10;Description automatically generated" id="744" name="Google Shape;744;p29"/>
          <p:cNvPicPr preferRelativeResize="0"/>
          <p:nvPr/>
        </p:nvPicPr>
        <p:blipFill rotWithShape="1">
          <a:blip r:embed="rId6">
            <a:alphaModFix/>
          </a:blip>
          <a:srcRect b="0" l="0" r="0" t="0"/>
          <a:stretch/>
        </p:blipFill>
        <p:spPr>
          <a:xfrm>
            <a:off x="6096000" y="4394571"/>
            <a:ext cx="5410437" cy="2090635"/>
          </a:xfrm>
          <a:prstGeom prst="rect">
            <a:avLst/>
          </a:prstGeom>
          <a:noFill/>
          <a:ln>
            <a:noFill/>
          </a:ln>
        </p:spPr>
      </p:pic>
      <p:sp>
        <p:nvSpPr>
          <p:cNvPr id="745" name="Google Shape;745;p29"/>
          <p:cNvSpPr txBox="1"/>
          <p:nvPr/>
        </p:nvSpPr>
        <p:spPr>
          <a:xfrm>
            <a:off x="2993709" y="344678"/>
            <a:ext cx="6631303"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Direct band gap of Inorganic Semiconductor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40" name="Google Shape;140;p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141" name="Google Shape;141;p3"/>
          <p:cNvPicPr preferRelativeResize="0"/>
          <p:nvPr/>
        </p:nvPicPr>
        <p:blipFill rotWithShape="1">
          <a:blip r:embed="rId5">
            <a:alphaModFix/>
          </a:blip>
          <a:srcRect b="0" l="0" r="0" t="0"/>
          <a:stretch/>
        </p:blipFill>
        <p:spPr>
          <a:xfrm>
            <a:off x="424071" y="2799750"/>
            <a:ext cx="6766873" cy="3861580"/>
          </a:xfrm>
          <a:prstGeom prst="rect">
            <a:avLst/>
          </a:prstGeom>
          <a:noFill/>
          <a:ln>
            <a:noFill/>
          </a:ln>
        </p:spPr>
      </p:pic>
      <p:sp>
        <p:nvSpPr>
          <p:cNvPr id="142" name="Google Shape;142;p3"/>
          <p:cNvSpPr txBox="1"/>
          <p:nvPr/>
        </p:nvSpPr>
        <p:spPr>
          <a:xfrm>
            <a:off x="132522" y="662730"/>
            <a:ext cx="11913704" cy="461665"/>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584200" marR="0" rtl="0" algn="ctr">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Inorganic semiconductors </a:t>
            </a:r>
            <a:r>
              <a:rPr b="1" i="0" lang="en-US" sz="2000" u="none" cap="none" strike="noStrike">
                <a:solidFill>
                  <a:srgbClr val="000000"/>
                </a:solidFill>
                <a:latin typeface="Times New Roman"/>
                <a:ea typeface="Times New Roman"/>
                <a:cs typeface="Times New Roman"/>
                <a:sym typeface="Times New Roman"/>
              </a:rPr>
              <a:t>1. </a:t>
            </a:r>
            <a:r>
              <a:rPr b="1" i="0" lang="en-US" sz="2400" u="none" cap="none" strike="noStrike">
                <a:solidFill>
                  <a:schemeClr val="dk1"/>
                </a:solidFill>
                <a:latin typeface="Times New Roman"/>
                <a:ea typeface="Times New Roman"/>
                <a:cs typeface="Times New Roman"/>
                <a:sym typeface="Times New Roman"/>
              </a:rPr>
              <a:t>Intrinsic semiconductor,   2. </a:t>
            </a:r>
            <a:r>
              <a:rPr b="1" i="0" lang="en-US" sz="2400" u="none" cap="none" strike="noStrike">
                <a:solidFill>
                  <a:srgbClr val="000000"/>
                </a:solidFill>
                <a:latin typeface="Times New Roman"/>
                <a:ea typeface="Times New Roman"/>
                <a:cs typeface="Times New Roman"/>
                <a:sym typeface="Times New Roman"/>
              </a:rPr>
              <a:t>Extrinsic semiconductors</a:t>
            </a:r>
            <a:endParaRPr b="0" i="0" sz="2000" u="none" cap="none" strike="noStrike">
              <a:solidFill>
                <a:schemeClr val="dk1"/>
              </a:solidFill>
              <a:latin typeface="Times New Roman"/>
              <a:ea typeface="Times New Roman"/>
              <a:cs typeface="Times New Roman"/>
              <a:sym typeface="Times New Roman"/>
            </a:endParaRPr>
          </a:p>
        </p:txBody>
      </p:sp>
      <p:sp>
        <p:nvSpPr>
          <p:cNvPr id="143" name="Google Shape;143;p3"/>
          <p:cNvSpPr txBox="1"/>
          <p:nvPr/>
        </p:nvSpPr>
        <p:spPr>
          <a:xfrm>
            <a:off x="2521132" y="133495"/>
            <a:ext cx="6808398" cy="400110"/>
          </a:xfrm>
          <a:prstGeom prst="rect">
            <a:avLst/>
          </a:prstGeom>
          <a:solidFill>
            <a:schemeClr val="accent4"/>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584200" lvl="0" marL="584200" marR="0" rtl="0" algn="ctr">
              <a:spcBef>
                <a:spcPts val="0"/>
              </a:spcBef>
              <a:spcAft>
                <a:spcPts val="0"/>
              </a:spcAft>
              <a:buNone/>
            </a:pPr>
            <a:r>
              <a:rPr b="1" i="0" lang="en-US" sz="2000" u="sng" cap="none" strike="noStrike">
                <a:solidFill>
                  <a:schemeClr val="dk1"/>
                </a:solidFill>
                <a:latin typeface="Times New Roman"/>
                <a:ea typeface="Times New Roman"/>
                <a:cs typeface="Times New Roman"/>
                <a:sym typeface="Times New Roman"/>
              </a:rPr>
              <a:t>Classification of Inorganic Semiconductors</a:t>
            </a:r>
            <a:endParaRPr b="1" i="0" sz="2000" u="sng" cap="none" strike="noStrike">
              <a:solidFill>
                <a:schemeClr val="dk1"/>
              </a:solidFill>
              <a:latin typeface="Times New Roman"/>
              <a:ea typeface="Times New Roman"/>
              <a:cs typeface="Times New Roman"/>
              <a:sym typeface="Times New Roman"/>
            </a:endParaRPr>
          </a:p>
        </p:txBody>
      </p:sp>
      <p:sp>
        <p:nvSpPr>
          <p:cNvPr id="144" name="Google Shape;144;p3"/>
          <p:cNvSpPr txBox="1"/>
          <p:nvPr/>
        </p:nvSpPr>
        <p:spPr>
          <a:xfrm>
            <a:off x="132522" y="1168534"/>
            <a:ext cx="1217874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Calibri"/>
                <a:ea typeface="Calibri"/>
                <a:cs typeface="Calibri"/>
                <a:sym typeface="Calibri"/>
              </a:rPr>
              <a:t>An intrinsic semiconductor is a semiconductor in which no other material is intentionally doped (similar to mixing). Example: Si, Ge.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In intrinsic semiconductor, </a:t>
            </a:r>
            <a:r>
              <a:rPr b="1" lang="en-US" sz="2000">
                <a:solidFill>
                  <a:schemeClr val="dk1"/>
                </a:solidFill>
                <a:latin typeface="Calibri"/>
                <a:ea typeface="Calibri"/>
                <a:cs typeface="Calibri"/>
                <a:sym typeface="Calibri"/>
              </a:rPr>
              <a:t>when the valence electrons broke the covalent bond and jumps into the conduction band</a:t>
            </a:r>
            <a:r>
              <a:rPr lang="en-US" sz="2000">
                <a:solidFill>
                  <a:schemeClr val="dk1"/>
                </a:solidFill>
                <a:latin typeface="Calibri"/>
                <a:ea typeface="Calibri"/>
                <a:cs typeface="Calibri"/>
                <a:sym typeface="Calibri"/>
              </a:rPr>
              <a:t>, two types of charge carriers gets generated. They are free electrons and holes.</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p:txBody>
      </p:sp>
      <p:pic>
        <p:nvPicPr>
          <p:cNvPr descr="A diagram of a number&#10;&#10;Description automatically generated" id="145" name="Google Shape;145;p3"/>
          <p:cNvPicPr preferRelativeResize="0"/>
          <p:nvPr/>
        </p:nvPicPr>
        <p:blipFill rotWithShape="1">
          <a:blip r:embed="rId6">
            <a:alphaModFix/>
          </a:blip>
          <a:srcRect b="0" l="0" r="0" t="0"/>
          <a:stretch/>
        </p:blipFill>
        <p:spPr>
          <a:xfrm>
            <a:off x="7416018" y="3331997"/>
            <a:ext cx="4776194" cy="32211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pic>
        <p:nvPicPr>
          <p:cNvPr id="750" name="Google Shape;750;p3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51" name="Google Shape;751;p3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52" name="Google Shape;752;p30"/>
          <p:cNvSpPr txBox="1"/>
          <p:nvPr/>
        </p:nvSpPr>
        <p:spPr>
          <a:xfrm>
            <a:off x="3097327" y="344799"/>
            <a:ext cx="6505820"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Background of Direct and Indirect band gap</a:t>
            </a:r>
            <a:endParaRPr/>
          </a:p>
        </p:txBody>
      </p:sp>
      <p:sp>
        <p:nvSpPr>
          <p:cNvPr id="753" name="Google Shape;753;p30"/>
          <p:cNvSpPr txBox="1"/>
          <p:nvPr/>
        </p:nvSpPr>
        <p:spPr>
          <a:xfrm>
            <a:off x="477076" y="968495"/>
            <a:ext cx="11272255" cy="5632311"/>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a:solidFill>
                  <a:schemeClr val="dk1"/>
                </a:solidFill>
                <a:latin typeface="Calibri"/>
                <a:ea typeface="Calibri"/>
                <a:cs typeface="Calibri"/>
                <a:sym typeface="Calibri"/>
              </a:rPr>
              <a:t>Band theory of solids plays an important role in understanding the behavior of semiconductors in response to applied electric and magnetic fields. The theory is used to evaluate the energy of electrons in momentum space/reciprocal space for different crystalline semiconductors as well. According to this theory at absolute zero K, a typical semiconductor contains energy band that is completely filled (Valence Band, VB) with the electrons and an energy band that is empty</a:t>
            </a:r>
            <a:r>
              <a:rPr lang="en-US" sz="2000">
                <a:solidFill>
                  <a:schemeClr val="dk1"/>
                </a:solidFill>
                <a:latin typeface="Calibri"/>
                <a:ea typeface="Calibri"/>
                <a:cs typeface="Calibri"/>
                <a:sym typeface="Calibri"/>
              </a:rPr>
              <a:t> (c</a:t>
            </a:r>
            <a:r>
              <a:rPr b="0" i="0" lang="en-US" sz="2000">
                <a:solidFill>
                  <a:schemeClr val="dk1"/>
                </a:solidFill>
                <a:latin typeface="Calibri"/>
                <a:ea typeface="Calibri"/>
                <a:cs typeface="Calibri"/>
                <a:sym typeface="Calibri"/>
              </a:rPr>
              <a:t>onduction band.,CB). Conduction band is usually high in energy when compared to the valence band and it contains plenty of empty excited states for electrons to occupy.</a:t>
            </a:r>
            <a:endParaRPr/>
          </a:p>
          <a:p>
            <a:pPr indent="0" lvl="0" marL="0" marR="0" rtl="0" algn="just">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2000">
                <a:solidFill>
                  <a:schemeClr val="dk1"/>
                </a:solidFill>
                <a:latin typeface="Calibri"/>
                <a:ea typeface="Calibri"/>
                <a:cs typeface="Calibri"/>
                <a:sym typeface="Calibri"/>
              </a:rPr>
              <a:t>The gap that is present in between the lowest energy point in the CB and the lowest energy point in the VB is called energy gap or forbidden energy gap. The lowest energy point generally presents at the lowest edge of the CB. Where as the lowest energy point in the valence band is generally located at the top of the VB edge. Please note that the energy band curvatures are usually opposite for the conduction band and the valence band.(SEE FIG IN NEXT SLIDE)</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2000">
                <a:solidFill>
                  <a:schemeClr val="dk1"/>
                </a:solidFill>
                <a:latin typeface="Calibri"/>
                <a:ea typeface="Calibri"/>
                <a:cs typeface="Calibri"/>
                <a:sym typeface="Calibri"/>
              </a:rPr>
              <a:t>Since, these energy bands are plotted for various directions in the momentum space/reciprocal space. In other words, the plot is drawn between the energy (ordinate) versus momentum (abscissa) of electrons for various directions in the reciprocal lattice.</a:t>
            </a:r>
            <a:endParaRPr sz="2000">
              <a:solidFill>
                <a:schemeClr val="dk1"/>
              </a:solidFill>
              <a:latin typeface="Calibri"/>
              <a:ea typeface="Calibri"/>
              <a:cs typeface="Calibri"/>
              <a:sym typeface="Calibri"/>
            </a:endParaRPr>
          </a:p>
          <a:p>
            <a:pPr indent="0" lvl="0" marL="0" marR="0" rtl="0" algn="just">
              <a:spcBef>
                <a:spcPts val="0"/>
              </a:spcBef>
              <a:spcAft>
                <a:spcPts val="0"/>
              </a:spcAft>
              <a:buNone/>
            </a:pPr>
            <a:r>
              <a:rPr b="0" i="0" lang="en-US" sz="2000">
                <a:solidFill>
                  <a:schemeClr val="dk1"/>
                </a:solidFill>
                <a:latin typeface="Calibri"/>
                <a:ea typeface="Calibri"/>
                <a:cs typeface="Calibri"/>
                <a:sym typeface="Calibri"/>
              </a:rPr>
              <a:t>If the lowest energy of electrons present in the CB and VB occurs at the same value of momentum on the abscissa scale. Then the </a:t>
            </a:r>
            <a:r>
              <a:rPr b="1" i="0" lang="en-US" sz="2000">
                <a:solidFill>
                  <a:schemeClr val="dk1"/>
                </a:solidFill>
                <a:latin typeface="Calibri"/>
                <a:ea typeface="Calibri"/>
                <a:cs typeface="Calibri"/>
                <a:sym typeface="Calibri"/>
              </a:rPr>
              <a:t>semiconductor is said to be direct. </a:t>
            </a:r>
            <a:r>
              <a:rPr b="0" i="0" lang="en-US" sz="2000">
                <a:solidFill>
                  <a:schemeClr val="dk1"/>
                </a:solidFill>
                <a:latin typeface="Calibri"/>
                <a:ea typeface="Calibri"/>
                <a:cs typeface="Calibri"/>
                <a:sym typeface="Calibri"/>
              </a:rPr>
              <a:t>Otherwise, if they happen at different values of momentum on abscissa then the </a:t>
            </a:r>
            <a:r>
              <a:rPr b="1" i="0" lang="en-US" sz="2000">
                <a:solidFill>
                  <a:schemeClr val="dk1"/>
                </a:solidFill>
                <a:latin typeface="Calibri"/>
                <a:ea typeface="Calibri"/>
                <a:cs typeface="Calibri"/>
                <a:sym typeface="Calibri"/>
              </a:rPr>
              <a:t>semiconductor is said to indirect</a:t>
            </a:r>
            <a:r>
              <a:rPr b="0" i="0"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pic>
        <p:nvPicPr>
          <p:cNvPr id="758" name="Google Shape;758;p3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59" name="Google Shape;759;p3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60" name="Google Shape;760;p31"/>
          <p:cNvSpPr txBox="1"/>
          <p:nvPr/>
        </p:nvSpPr>
        <p:spPr>
          <a:xfrm>
            <a:off x="3937460" y="344678"/>
            <a:ext cx="4317079"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Direct and Indirect band gap</a:t>
            </a:r>
            <a:endParaRPr/>
          </a:p>
        </p:txBody>
      </p:sp>
      <p:sp>
        <p:nvSpPr>
          <p:cNvPr id="761" name="Google Shape;761;p31"/>
          <p:cNvSpPr txBox="1"/>
          <p:nvPr/>
        </p:nvSpPr>
        <p:spPr>
          <a:xfrm>
            <a:off x="7765774" y="1179628"/>
            <a:ext cx="4174434"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An </a:t>
            </a:r>
            <a:r>
              <a:rPr b="1" lang="en-US" sz="2400">
                <a:solidFill>
                  <a:schemeClr val="dk1"/>
                </a:solidFill>
                <a:latin typeface="Calibri"/>
                <a:ea typeface="Calibri"/>
                <a:cs typeface="Calibri"/>
                <a:sym typeface="Calibri"/>
              </a:rPr>
              <a:t>indirect band </a:t>
            </a:r>
            <a:r>
              <a:rPr lang="en-US" sz="2400">
                <a:solidFill>
                  <a:schemeClr val="dk1"/>
                </a:solidFill>
                <a:latin typeface="Calibri"/>
                <a:ea typeface="Calibri"/>
                <a:cs typeface="Calibri"/>
                <a:sym typeface="Calibri"/>
              </a:rPr>
              <a:t>gap is </a:t>
            </a:r>
            <a:r>
              <a:rPr b="1" lang="en-US" sz="2400">
                <a:solidFill>
                  <a:schemeClr val="dk1"/>
                </a:solidFill>
                <a:latin typeface="Calibri"/>
                <a:ea typeface="Calibri"/>
                <a:cs typeface="Calibri"/>
                <a:sym typeface="Calibri"/>
              </a:rPr>
              <a:t>where the maximum of the VB and the minimum of the CB occur at different values of k</a:t>
            </a:r>
            <a:r>
              <a:rPr lang="en-US" sz="2400">
                <a:solidFill>
                  <a:schemeClr val="dk1"/>
                </a:solidFill>
                <a:latin typeface="Calibri"/>
                <a:ea typeface="Calibri"/>
                <a:cs typeface="Calibri"/>
                <a:sym typeface="Calibri"/>
              </a:rPr>
              <a:t>. The maximum of the VB is at k = 0, but the minimum in the CB is at a k vector.</a:t>
            </a:r>
            <a:endParaRPr/>
          </a:p>
        </p:txBody>
      </p:sp>
      <p:pic>
        <p:nvPicPr>
          <p:cNvPr descr="A diagram of energy and conduction&#10;&#10;Description automatically generated" id="762" name="Google Shape;762;p31"/>
          <p:cNvPicPr preferRelativeResize="0"/>
          <p:nvPr/>
        </p:nvPicPr>
        <p:blipFill rotWithShape="1">
          <a:blip r:embed="rId5">
            <a:alphaModFix/>
          </a:blip>
          <a:srcRect b="0" l="0" r="0" t="0"/>
          <a:stretch/>
        </p:blipFill>
        <p:spPr>
          <a:xfrm>
            <a:off x="251792" y="1179628"/>
            <a:ext cx="6785112" cy="2862821"/>
          </a:xfrm>
          <a:prstGeom prst="rect">
            <a:avLst/>
          </a:prstGeom>
          <a:noFill/>
          <a:ln>
            <a:noFill/>
          </a:ln>
        </p:spPr>
      </p:pic>
      <p:sp>
        <p:nvSpPr>
          <p:cNvPr id="763" name="Google Shape;763;p31"/>
          <p:cNvSpPr txBox="1"/>
          <p:nvPr/>
        </p:nvSpPr>
        <p:spPr>
          <a:xfrm>
            <a:off x="654702" y="4977704"/>
            <a:ext cx="1109463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Silicon is an </a:t>
            </a:r>
            <a:r>
              <a:rPr b="1" lang="en-US" sz="2800">
                <a:solidFill>
                  <a:schemeClr val="dk1"/>
                </a:solidFill>
                <a:latin typeface="Calibri"/>
                <a:ea typeface="Calibri"/>
                <a:cs typeface="Calibri"/>
                <a:sym typeface="Calibri"/>
              </a:rPr>
              <a:t>indirect band gap</a:t>
            </a:r>
            <a:r>
              <a:rPr lang="en-US" sz="2800">
                <a:solidFill>
                  <a:schemeClr val="dk1"/>
                </a:solidFill>
                <a:latin typeface="Calibri"/>
                <a:ea typeface="Calibri"/>
                <a:cs typeface="Calibri"/>
                <a:sym typeface="Calibri"/>
              </a:rPr>
              <a:t> semiconductor with a band gap of </a:t>
            </a:r>
            <a:r>
              <a:rPr b="1" lang="en-US" sz="2800">
                <a:solidFill>
                  <a:schemeClr val="dk1"/>
                </a:solidFill>
                <a:latin typeface="Calibri"/>
                <a:ea typeface="Calibri"/>
                <a:cs typeface="Calibri"/>
                <a:sym typeface="Calibri"/>
              </a:rPr>
              <a:t>1 . 12 eV</a:t>
            </a:r>
            <a:r>
              <a:rPr lang="en-US" sz="2800">
                <a:solidFill>
                  <a:schemeClr val="dk1"/>
                </a:solidFill>
                <a:latin typeface="Calibri"/>
                <a:ea typeface="Calibri"/>
                <a:cs typeface="Calibri"/>
                <a:sym typeface="Calibri"/>
              </a:rPr>
              <a:t>, and its  </a:t>
            </a:r>
            <a:r>
              <a:rPr b="1" lang="en-US" sz="2800">
                <a:solidFill>
                  <a:schemeClr val="dk1"/>
                </a:solidFill>
                <a:latin typeface="Calibri"/>
                <a:ea typeface="Calibri"/>
                <a:cs typeface="Calibri"/>
                <a:sym typeface="Calibri"/>
              </a:rPr>
              <a:t>direct gap is 3.5 eV.</a:t>
            </a:r>
            <a:r>
              <a:rPr lang="en-US" sz="2800">
                <a:solidFill>
                  <a:schemeClr val="dk1"/>
                </a:solidFill>
                <a:latin typeface="Calibri"/>
                <a:ea typeface="Calibri"/>
                <a:cs typeface="Calibri"/>
                <a:sym typeface="Calibri"/>
              </a:rPr>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3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69" name="Google Shape;769;p3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70" name="Google Shape;770;p32"/>
          <p:cNvSpPr txBox="1"/>
          <p:nvPr/>
        </p:nvSpPr>
        <p:spPr>
          <a:xfrm>
            <a:off x="3937460" y="344678"/>
            <a:ext cx="5060937"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Drift Velocity of Semiconductors</a:t>
            </a:r>
            <a:endParaRPr/>
          </a:p>
        </p:txBody>
      </p:sp>
      <p:sp>
        <p:nvSpPr>
          <p:cNvPr id="771" name="Google Shape;771;p32"/>
          <p:cNvSpPr txBox="1"/>
          <p:nvPr/>
        </p:nvSpPr>
        <p:spPr>
          <a:xfrm>
            <a:off x="437321" y="883144"/>
            <a:ext cx="11317357" cy="30469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When an electric field is applied across a semiconductor material, a current is produced due to the flow of charge carriers. The drift velocity is </a:t>
            </a:r>
            <a:r>
              <a:rPr b="1" lang="en-US" sz="2400">
                <a:solidFill>
                  <a:schemeClr val="dk1"/>
                </a:solidFill>
                <a:latin typeface="Calibri"/>
                <a:ea typeface="Calibri"/>
                <a:cs typeface="Calibri"/>
                <a:sym typeface="Calibri"/>
              </a:rPr>
              <a:t>the average velocity of the charge carriers in the drift current.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Carrier Drift is, charged particle motion in response to an applied electric field. When an electric field is applied across a semiconductor, the carriers start moving, producing a current.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drift velocity of electrons and holes in silicon has been measured in a large range of the electric fields (from 3.10</a:t>
            </a:r>
            <a:r>
              <a:rPr baseline="30000" lang="en-US" sz="2400">
                <a:solidFill>
                  <a:schemeClr val="dk1"/>
                </a:solidFill>
                <a:latin typeface="Calibri"/>
                <a:ea typeface="Calibri"/>
                <a:cs typeface="Calibri"/>
                <a:sym typeface="Calibri"/>
              </a:rPr>
              <a:t>2</a:t>
            </a:r>
            <a:r>
              <a:rPr lang="en-US" sz="2400">
                <a:solidFill>
                  <a:schemeClr val="dk1"/>
                </a:solidFill>
                <a:latin typeface="Calibri"/>
                <a:ea typeface="Calibri"/>
                <a:cs typeface="Calibri"/>
                <a:sym typeface="Calibri"/>
              </a:rPr>
              <a:t> to 6.10</a:t>
            </a:r>
            <a:r>
              <a:rPr baseline="30000" lang="en-US" sz="2400">
                <a:solidFill>
                  <a:schemeClr val="dk1"/>
                </a:solidFill>
                <a:latin typeface="Calibri"/>
                <a:ea typeface="Calibri"/>
                <a:cs typeface="Calibri"/>
                <a:sym typeface="Calibri"/>
              </a:rPr>
              <a:t>4</a:t>
            </a:r>
            <a:r>
              <a:rPr lang="en-US" sz="2400">
                <a:solidFill>
                  <a:schemeClr val="dk1"/>
                </a:solidFill>
                <a:latin typeface="Calibri"/>
                <a:ea typeface="Calibri"/>
                <a:cs typeface="Calibri"/>
                <a:sym typeface="Calibri"/>
              </a:rPr>
              <a:t> V/cm) at temperatures up to 430 K.</a:t>
            </a:r>
            <a:endParaRPr sz="2400">
              <a:solidFill>
                <a:schemeClr val="dk1"/>
              </a:solidFill>
              <a:latin typeface="Calibri"/>
              <a:ea typeface="Calibri"/>
              <a:cs typeface="Calibri"/>
              <a:sym typeface="Calibri"/>
            </a:endParaRPr>
          </a:p>
        </p:txBody>
      </p:sp>
      <p:pic>
        <p:nvPicPr>
          <p:cNvPr descr="A screenshot of a graph&#10;&#10;Description automatically generated" id="772" name="Google Shape;772;p32"/>
          <p:cNvPicPr preferRelativeResize="0"/>
          <p:nvPr/>
        </p:nvPicPr>
        <p:blipFill rotWithShape="1">
          <a:blip r:embed="rId5">
            <a:alphaModFix/>
          </a:blip>
          <a:srcRect b="0" l="0" r="0" t="0"/>
          <a:stretch/>
        </p:blipFill>
        <p:spPr>
          <a:xfrm>
            <a:off x="921568" y="4275624"/>
            <a:ext cx="9972887" cy="2582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3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78" name="Google Shape;778;p3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779" name="Google Shape;779;p33"/>
          <p:cNvSpPr txBox="1"/>
          <p:nvPr/>
        </p:nvSpPr>
        <p:spPr>
          <a:xfrm>
            <a:off x="4412973" y="201379"/>
            <a:ext cx="3589444"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Indium Phosphide (InP)</a:t>
            </a:r>
            <a:endParaRPr/>
          </a:p>
        </p:txBody>
      </p:sp>
      <p:sp>
        <p:nvSpPr>
          <p:cNvPr id="780" name="Google Shape;780;p33"/>
          <p:cNvSpPr txBox="1"/>
          <p:nvPr/>
        </p:nvSpPr>
        <p:spPr>
          <a:xfrm>
            <a:off x="171827" y="1228397"/>
            <a:ext cx="7509133" cy="526297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400" u="none" strike="noStrike">
                <a:solidFill>
                  <a:srgbClr val="231F20"/>
                </a:solidFill>
                <a:latin typeface="Calibri"/>
                <a:ea typeface="Calibri"/>
                <a:cs typeface="Calibri"/>
                <a:sym typeface="Calibri"/>
              </a:rPr>
              <a:t>Indium phosphide (InP) is an important III–V semiconductor, it exists in two crystalline forms </a:t>
            </a:r>
            <a:r>
              <a:rPr b="1" i="0" lang="en-US" sz="2400" u="none" strike="noStrike">
                <a:solidFill>
                  <a:srgbClr val="231F20"/>
                </a:solidFill>
                <a:latin typeface="Calibri"/>
                <a:ea typeface="Calibri"/>
                <a:cs typeface="Calibri"/>
                <a:sym typeface="Calibri"/>
              </a:rPr>
              <a:t>wurtzite (WZ) and zinc blende (ZB</a:t>
            </a:r>
            <a:r>
              <a:rPr b="0" i="0" lang="en-US" sz="2400" u="none" strike="noStrike">
                <a:solidFill>
                  <a:srgbClr val="231F20"/>
                </a:solidFill>
                <a:latin typeface="Calibri"/>
                <a:ea typeface="Calibri"/>
                <a:cs typeface="Calibri"/>
                <a:sym typeface="Calibri"/>
              </a:rPr>
              <a:t>) with direct band gaps of 1.42 and 1.35 eV at room temperature, respectively, and is a highly promising candidate for construction of viable  integrated circuits</a:t>
            </a:r>
            <a:r>
              <a:rPr lang="en-US" sz="2400">
                <a:solidFill>
                  <a:srgbClr val="231F20"/>
                </a:solidFill>
                <a:latin typeface="Calibri"/>
                <a:ea typeface="Calibri"/>
                <a:cs typeface="Calibri"/>
                <a:sym typeface="Calibri"/>
              </a:rPr>
              <a:t>. </a:t>
            </a:r>
            <a:endParaRPr/>
          </a:p>
          <a:p>
            <a:pPr indent="0" lvl="0" marL="0" marR="0" rtl="0" algn="just">
              <a:spcBef>
                <a:spcPts val="0"/>
              </a:spcBef>
              <a:spcAft>
                <a:spcPts val="0"/>
              </a:spcAft>
              <a:buNone/>
            </a:pPr>
            <a:r>
              <a:t/>
            </a:r>
            <a:endParaRPr sz="2400">
              <a:solidFill>
                <a:srgbClr val="231F20"/>
              </a:solidFill>
              <a:latin typeface="Calibri"/>
              <a:ea typeface="Calibri"/>
              <a:cs typeface="Calibri"/>
              <a:sym typeface="Calibri"/>
            </a:endParaRPr>
          </a:p>
          <a:p>
            <a:pPr indent="0" lvl="0" marL="0" marR="0" rtl="0" algn="just">
              <a:spcBef>
                <a:spcPts val="0"/>
              </a:spcBef>
              <a:spcAft>
                <a:spcPts val="0"/>
              </a:spcAft>
              <a:buNone/>
            </a:pPr>
            <a:r>
              <a:rPr lang="en-US" sz="2400">
                <a:solidFill>
                  <a:srgbClr val="231F20"/>
                </a:solidFill>
                <a:latin typeface="Calibri"/>
                <a:ea typeface="Calibri"/>
                <a:cs typeface="Calibri"/>
                <a:sym typeface="Calibri"/>
              </a:rPr>
              <a:t>Compared to II–VI and I–VII semiconductors, the IIIA phosphides have a high degree of </a:t>
            </a:r>
            <a:r>
              <a:rPr b="1" lang="en-US" sz="2400">
                <a:solidFill>
                  <a:srgbClr val="231F20"/>
                </a:solidFill>
                <a:latin typeface="Calibri"/>
                <a:ea typeface="Calibri"/>
                <a:cs typeface="Calibri"/>
                <a:sym typeface="Calibri"/>
              </a:rPr>
              <a:t>covalent bonding, a less ionic character and larger exciton diameters</a:t>
            </a:r>
            <a:r>
              <a:rPr lang="en-US" sz="2400">
                <a:solidFill>
                  <a:srgbClr val="231F20"/>
                </a:solidFill>
                <a:latin typeface="Calibri"/>
                <a:ea typeface="Calibri"/>
                <a:cs typeface="Calibri"/>
                <a:sym typeface="Calibri"/>
              </a:rPr>
              <a:t>. </a:t>
            </a:r>
            <a:endParaRPr/>
          </a:p>
          <a:p>
            <a:pPr indent="0" lvl="0" marL="0" marR="0" rtl="0" algn="just">
              <a:spcBef>
                <a:spcPts val="0"/>
              </a:spcBef>
              <a:spcAft>
                <a:spcPts val="0"/>
              </a:spcAft>
              <a:buNone/>
            </a:pPr>
            <a:r>
              <a:t/>
            </a:r>
            <a:endParaRPr b="0" i="0" sz="2400" u="none" strike="noStrike">
              <a:solidFill>
                <a:srgbClr val="231F20"/>
              </a:solidFill>
              <a:latin typeface="Calibri"/>
              <a:ea typeface="Calibri"/>
              <a:cs typeface="Calibri"/>
              <a:sym typeface="Calibri"/>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It has superior electron velocity due to which it is used in </a:t>
            </a:r>
            <a:r>
              <a:rPr b="1" lang="en-US" sz="2400">
                <a:solidFill>
                  <a:schemeClr val="dk1"/>
                </a:solidFill>
                <a:latin typeface="Calibri"/>
                <a:ea typeface="Calibri"/>
                <a:cs typeface="Calibri"/>
                <a:sym typeface="Calibri"/>
              </a:rPr>
              <a:t>high-frequency and high-power electronics</a:t>
            </a:r>
            <a:r>
              <a:rPr lang="en-US" sz="2400">
                <a:solidFill>
                  <a:schemeClr val="dk1"/>
                </a:solidFill>
                <a:latin typeface="Calibri"/>
                <a:ea typeface="Calibri"/>
                <a:cs typeface="Calibri"/>
                <a:sym typeface="Calibri"/>
              </a:rPr>
              <a:t>.</a:t>
            </a:r>
            <a:endParaRPr sz="2400">
              <a:solidFill>
                <a:srgbClr val="231F20"/>
              </a:solidFill>
              <a:latin typeface="Calibri"/>
              <a:ea typeface="Calibri"/>
              <a:cs typeface="Calibri"/>
              <a:sym typeface="Calibri"/>
            </a:endParaRPr>
          </a:p>
          <a:p>
            <a:pPr indent="0" lvl="0" marL="0" marR="0" rtl="0" algn="just">
              <a:spcBef>
                <a:spcPts val="0"/>
              </a:spcBef>
              <a:spcAft>
                <a:spcPts val="0"/>
              </a:spcAft>
              <a:buNone/>
            </a:pPr>
            <a:r>
              <a:rPr b="0" i="0" lang="en-US" sz="2400" u="none" strike="noStrike">
                <a:solidFill>
                  <a:srgbClr val="231F20"/>
                </a:solidFill>
                <a:latin typeface="Calibri"/>
                <a:ea typeface="Calibri"/>
                <a:cs typeface="Calibri"/>
                <a:sym typeface="Calibri"/>
              </a:rPr>
              <a:t>It can be prepared by MOCVD method. </a:t>
            </a:r>
            <a:endParaRPr/>
          </a:p>
        </p:txBody>
      </p:sp>
      <p:pic>
        <p:nvPicPr>
          <p:cNvPr descr="A diagram of a crystal structure&#10;&#10;Description automatically generated" id="781" name="Google Shape;781;p33"/>
          <p:cNvPicPr preferRelativeResize="0"/>
          <p:nvPr/>
        </p:nvPicPr>
        <p:blipFill rotWithShape="1">
          <a:blip r:embed="rId5">
            <a:alphaModFix/>
          </a:blip>
          <a:srcRect b="0" l="0" r="0" t="0"/>
          <a:stretch/>
        </p:blipFill>
        <p:spPr>
          <a:xfrm>
            <a:off x="8081814" y="999796"/>
            <a:ext cx="3938360" cy="40891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3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87" name="Google Shape;787;p3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788" name="Google Shape;788;p34"/>
          <p:cNvPicPr preferRelativeResize="0"/>
          <p:nvPr/>
        </p:nvPicPr>
        <p:blipFill rotWithShape="1">
          <a:blip r:embed="rId5">
            <a:alphaModFix/>
          </a:blip>
          <a:srcRect b="0" l="0" r="0" t="0"/>
          <a:stretch/>
        </p:blipFill>
        <p:spPr>
          <a:xfrm>
            <a:off x="988936" y="1049365"/>
            <a:ext cx="9646239" cy="52501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3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794" name="Google Shape;794;p3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795" name="Google Shape;795;p35"/>
          <p:cNvPicPr preferRelativeResize="0"/>
          <p:nvPr/>
        </p:nvPicPr>
        <p:blipFill rotWithShape="1">
          <a:blip r:embed="rId5">
            <a:alphaModFix/>
          </a:blip>
          <a:srcRect b="0" l="0" r="0" t="0"/>
          <a:stretch/>
        </p:blipFill>
        <p:spPr>
          <a:xfrm>
            <a:off x="832665" y="987400"/>
            <a:ext cx="10916667" cy="45552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pic>
        <p:nvPicPr>
          <p:cNvPr id="800" name="Google Shape;800;p3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01" name="Google Shape;801;p3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802" name="Google Shape;802;p36"/>
          <p:cNvPicPr preferRelativeResize="0"/>
          <p:nvPr/>
        </p:nvPicPr>
        <p:blipFill rotWithShape="1">
          <a:blip r:embed="rId5">
            <a:alphaModFix/>
          </a:blip>
          <a:srcRect b="0" l="0" r="0" t="0"/>
          <a:stretch/>
        </p:blipFill>
        <p:spPr>
          <a:xfrm>
            <a:off x="1092310" y="428848"/>
            <a:ext cx="9492504" cy="56955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37"/>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08" name="Google Shape;808;p37"/>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809" name="Google Shape;809;p37"/>
          <p:cNvPicPr preferRelativeResize="0"/>
          <p:nvPr/>
        </p:nvPicPr>
        <p:blipFill rotWithShape="1">
          <a:blip r:embed="rId5">
            <a:alphaModFix/>
          </a:blip>
          <a:srcRect b="0" l="0" r="0" t="0"/>
          <a:stretch/>
        </p:blipFill>
        <p:spPr>
          <a:xfrm>
            <a:off x="6096000" y="3419475"/>
            <a:ext cx="4191000" cy="3438525"/>
          </a:xfrm>
          <a:prstGeom prst="rect">
            <a:avLst/>
          </a:prstGeom>
          <a:noFill/>
          <a:ln>
            <a:noFill/>
          </a:ln>
        </p:spPr>
      </p:pic>
      <p:pic>
        <p:nvPicPr>
          <p:cNvPr descr="A diagram of a yellow light bulb&#10;&#10;Description automatically generated" id="810" name="Google Shape;810;p37"/>
          <p:cNvPicPr preferRelativeResize="0"/>
          <p:nvPr/>
        </p:nvPicPr>
        <p:blipFill rotWithShape="1">
          <a:blip r:embed="rId6">
            <a:alphaModFix/>
          </a:blip>
          <a:srcRect b="0" l="0" r="0" t="0"/>
          <a:stretch/>
        </p:blipFill>
        <p:spPr>
          <a:xfrm>
            <a:off x="245578" y="3141151"/>
            <a:ext cx="5198617" cy="3489605"/>
          </a:xfrm>
          <a:prstGeom prst="rect">
            <a:avLst/>
          </a:prstGeom>
          <a:noFill/>
          <a:ln>
            <a:noFill/>
          </a:ln>
        </p:spPr>
      </p:pic>
      <p:sp>
        <p:nvSpPr>
          <p:cNvPr id="811" name="Google Shape;811;p37"/>
          <p:cNvSpPr txBox="1"/>
          <p:nvPr/>
        </p:nvSpPr>
        <p:spPr>
          <a:xfrm>
            <a:off x="743090" y="2285066"/>
            <a:ext cx="60983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InP Quantum Dot-Based Light-Emitting Diodes</a:t>
            </a:r>
            <a:endParaRPr/>
          </a:p>
        </p:txBody>
      </p:sp>
      <p:sp>
        <p:nvSpPr>
          <p:cNvPr id="812" name="Google Shape;812;p37"/>
          <p:cNvSpPr txBox="1"/>
          <p:nvPr/>
        </p:nvSpPr>
        <p:spPr>
          <a:xfrm>
            <a:off x="499252" y="1150135"/>
            <a:ext cx="11493965" cy="707886"/>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000" u="none" strike="noStrike">
                <a:solidFill>
                  <a:srgbClr val="231F20"/>
                </a:solidFill>
                <a:latin typeface="Times New Roman"/>
                <a:ea typeface="Times New Roman"/>
                <a:cs typeface="Times New Roman"/>
                <a:sym typeface="Times New Roman"/>
              </a:rPr>
              <a:t>InP nanowires (NWs) and their applications in optoelectronic devices, such as solar cells, photodiodes, photodetectors, light-emitting diodes (LEDs) and field effect transistors (FETs).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pic>
        <p:nvPicPr>
          <p:cNvPr id="817" name="Google Shape;817;p38"/>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18" name="Google Shape;818;p38"/>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19" name="Google Shape;819;p38"/>
          <p:cNvSpPr txBox="1"/>
          <p:nvPr/>
        </p:nvSpPr>
        <p:spPr>
          <a:xfrm>
            <a:off x="203828" y="948763"/>
            <a:ext cx="1103906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High-performance quantum dot light-emitting diodes (QLEDs</a:t>
            </a:r>
            <a:r>
              <a:rPr lang="en-US" sz="1800">
                <a:solidFill>
                  <a:schemeClr val="dk1"/>
                </a:solidFill>
                <a:latin typeface="Calibri"/>
                <a:ea typeface="Calibri"/>
                <a:cs typeface="Calibri"/>
                <a:sym typeface="Calibri"/>
              </a:rPr>
              <a:t>) are being considered as a next-generation technology for energy efficient solid-state lighting and displays. InP QLEDs are the most promising alternative to the toxic CdSe QLEDs. Unlike the problems of poor hole injection in CdSe-based QLEDs, highly delocalized electrons and parasitic emissions are serious problems in green-emitting InP QLEDs</a:t>
            </a:r>
            <a:endParaRPr sz="1800">
              <a:solidFill>
                <a:schemeClr val="dk1"/>
              </a:solidFill>
              <a:latin typeface="Calibri"/>
              <a:ea typeface="Calibri"/>
              <a:cs typeface="Calibri"/>
              <a:sym typeface="Calibri"/>
            </a:endParaRPr>
          </a:p>
        </p:txBody>
      </p:sp>
      <p:pic>
        <p:nvPicPr>
          <p:cNvPr descr="A diagram of a graph and diagram of a graph&#10;&#10;Description automatically generated" id="820" name="Google Shape;820;p38"/>
          <p:cNvPicPr preferRelativeResize="0"/>
          <p:nvPr/>
        </p:nvPicPr>
        <p:blipFill rotWithShape="1">
          <a:blip r:embed="rId5">
            <a:alphaModFix/>
          </a:blip>
          <a:srcRect b="0" l="0" r="0" t="0"/>
          <a:stretch/>
        </p:blipFill>
        <p:spPr>
          <a:xfrm>
            <a:off x="2265683" y="2251131"/>
            <a:ext cx="8446785" cy="3328033"/>
          </a:xfrm>
          <a:prstGeom prst="rect">
            <a:avLst/>
          </a:prstGeom>
          <a:noFill/>
          <a:ln>
            <a:noFill/>
          </a:ln>
        </p:spPr>
      </p:pic>
      <p:sp>
        <p:nvSpPr>
          <p:cNvPr id="821" name="Google Shape;821;p38"/>
          <p:cNvSpPr txBox="1"/>
          <p:nvPr/>
        </p:nvSpPr>
        <p:spPr>
          <a:xfrm>
            <a:off x="2521130" y="582661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https://doi.org/10.1021/acsenergylett.9b02824</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3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27" name="Google Shape;827;p3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close-up of a small round object&#10;&#10;Description automatically generated" id="828" name="Google Shape;828;p39"/>
          <p:cNvPicPr preferRelativeResize="0"/>
          <p:nvPr/>
        </p:nvPicPr>
        <p:blipFill rotWithShape="1">
          <a:blip r:embed="rId5">
            <a:alphaModFix/>
          </a:blip>
          <a:srcRect b="0" l="0" r="0" t="0"/>
          <a:stretch/>
        </p:blipFill>
        <p:spPr>
          <a:xfrm>
            <a:off x="7535364" y="1831440"/>
            <a:ext cx="3474901" cy="2428555"/>
          </a:xfrm>
          <a:prstGeom prst="rect">
            <a:avLst/>
          </a:prstGeom>
          <a:noFill/>
          <a:ln>
            <a:noFill/>
          </a:ln>
        </p:spPr>
      </p:pic>
      <p:sp>
        <p:nvSpPr>
          <p:cNvPr id="829" name="Google Shape;829;p39"/>
          <p:cNvSpPr txBox="1"/>
          <p:nvPr/>
        </p:nvSpPr>
        <p:spPr>
          <a:xfrm>
            <a:off x="882374" y="1102571"/>
            <a:ext cx="5081104" cy="461665"/>
          </a:xfrm>
          <a:prstGeom prst="rect">
            <a:avLst/>
          </a:prstGeom>
          <a:gradFill>
            <a:gsLst>
              <a:gs pos="0">
                <a:srgbClr val="B0CAE9"/>
              </a:gs>
              <a:gs pos="50000">
                <a:srgbClr val="A1C1E4"/>
              </a:gs>
              <a:gs pos="100000">
                <a:srgbClr val="90B8E4"/>
              </a:gs>
            </a:gsLst>
            <a:lin ang="5400000" scaled="0"/>
          </a:gradFill>
          <a:ln cap="flat" cmpd="sng" w="9525">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u="none" strike="noStrike">
                <a:solidFill>
                  <a:srgbClr val="231F20"/>
                </a:solidFill>
                <a:latin typeface="Palatino"/>
                <a:ea typeface="Palatino"/>
                <a:cs typeface="Palatino"/>
                <a:sym typeface="Palatino"/>
              </a:rPr>
              <a:t>InP applications in photodiodes </a:t>
            </a:r>
            <a:endParaRPr b="1" sz="2400">
              <a:solidFill>
                <a:schemeClr val="dk1"/>
              </a:solidFill>
              <a:latin typeface="Calibri"/>
              <a:ea typeface="Calibri"/>
              <a:cs typeface="Calibri"/>
              <a:sym typeface="Calibri"/>
            </a:endParaRPr>
          </a:p>
        </p:txBody>
      </p:sp>
      <p:sp>
        <p:nvSpPr>
          <p:cNvPr id="830" name="Google Shape;830;p39"/>
          <p:cNvSpPr txBox="1"/>
          <p:nvPr/>
        </p:nvSpPr>
        <p:spPr>
          <a:xfrm>
            <a:off x="374926" y="1951672"/>
            <a:ext cx="6096000"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A photodiode is a PN-junction diode that uses light energy to generate electrical energy. It is sometimes called a photo-detector, a light detector, and a photo-sensor. </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Principle of Photodiode: It works on the principle of the photoelectric effect. The operating principle of the photodiode is such that </a:t>
            </a:r>
            <a:r>
              <a:rPr b="1" lang="en-US" sz="2000">
                <a:solidFill>
                  <a:schemeClr val="dk1"/>
                </a:solidFill>
                <a:latin typeface="Calibri"/>
                <a:ea typeface="Calibri"/>
                <a:cs typeface="Calibri"/>
                <a:sym typeface="Calibri"/>
              </a:rPr>
              <a:t>when the junction of this two terminal semiconductor device is illuminated then the electric current starts flowing through it</a:t>
            </a:r>
            <a:r>
              <a:rPr lang="en-US" sz="2000">
                <a:solidFill>
                  <a:schemeClr val="dk1"/>
                </a:solidFill>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51" name="Google Shape;151;p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52" name="Google Shape;152;p4"/>
          <p:cNvSpPr txBox="1"/>
          <p:nvPr/>
        </p:nvSpPr>
        <p:spPr>
          <a:xfrm>
            <a:off x="132522" y="662730"/>
            <a:ext cx="11913704" cy="461665"/>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584200" marR="0" rtl="0" algn="ctr">
              <a:spcBef>
                <a:spcPts val="0"/>
              </a:spcBef>
              <a:spcAft>
                <a:spcPts val="0"/>
              </a:spcAft>
              <a:buNone/>
            </a:pPr>
            <a:r>
              <a:rPr lang="en-US" sz="2400">
                <a:solidFill>
                  <a:srgbClr val="000000"/>
                </a:solidFill>
                <a:latin typeface="Times New Roman"/>
                <a:ea typeface="Times New Roman"/>
                <a:cs typeface="Times New Roman"/>
                <a:sym typeface="Times New Roman"/>
              </a:rPr>
              <a:t>Inorganic semiconductors </a:t>
            </a:r>
            <a:r>
              <a:rPr b="1" lang="en-US" sz="2000">
                <a:solidFill>
                  <a:srgbClr val="000000"/>
                </a:solidFill>
                <a:latin typeface="Times New Roman"/>
                <a:ea typeface="Times New Roman"/>
                <a:cs typeface="Times New Roman"/>
                <a:sym typeface="Times New Roman"/>
              </a:rPr>
              <a:t>1. </a:t>
            </a:r>
            <a:r>
              <a:rPr b="1" lang="en-US" sz="2400">
                <a:solidFill>
                  <a:schemeClr val="dk1"/>
                </a:solidFill>
                <a:latin typeface="Times New Roman"/>
                <a:ea typeface="Times New Roman"/>
                <a:cs typeface="Times New Roman"/>
                <a:sym typeface="Times New Roman"/>
              </a:rPr>
              <a:t>Intrinsic semiconductor,   2. </a:t>
            </a:r>
            <a:r>
              <a:rPr b="1" lang="en-US" sz="2400">
                <a:solidFill>
                  <a:srgbClr val="000000"/>
                </a:solidFill>
                <a:latin typeface="Times New Roman"/>
                <a:ea typeface="Times New Roman"/>
                <a:cs typeface="Times New Roman"/>
                <a:sym typeface="Times New Roman"/>
              </a:rPr>
              <a:t>Extrinsic semiconductors</a:t>
            </a:r>
            <a:endParaRPr sz="2000">
              <a:solidFill>
                <a:schemeClr val="dk1"/>
              </a:solidFill>
              <a:latin typeface="Times New Roman"/>
              <a:ea typeface="Times New Roman"/>
              <a:cs typeface="Times New Roman"/>
              <a:sym typeface="Times New Roman"/>
            </a:endParaRPr>
          </a:p>
        </p:txBody>
      </p:sp>
      <p:pic>
        <p:nvPicPr>
          <p:cNvPr id="153" name="Google Shape;153;p4"/>
          <p:cNvPicPr preferRelativeResize="0"/>
          <p:nvPr/>
        </p:nvPicPr>
        <p:blipFill rotWithShape="1">
          <a:blip r:embed="rId5">
            <a:alphaModFix/>
          </a:blip>
          <a:srcRect b="0" l="0" r="0" t="0"/>
          <a:stretch/>
        </p:blipFill>
        <p:spPr>
          <a:xfrm>
            <a:off x="667924" y="2879757"/>
            <a:ext cx="3706416" cy="3085046"/>
          </a:xfrm>
          <a:prstGeom prst="rect">
            <a:avLst/>
          </a:prstGeom>
          <a:noFill/>
          <a:ln>
            <a:noFill/>
          </a:ln>
        </p:spPr>
      </p:pic>
      <p:pic>
        <p:nvPicPr>
          <p:cNvPr descr="Diagram of electrical components and diagrams&#10;&#10;Description automatically generated with medium confidence" id="154" name="Google Shape;154;p4"/>
          <p:cNvPicPr preferRelativeResize="0"/>
          <p:nvPr/>
        </p:nvPicPr>
        <p:blipFill rotWithShape="1">
          <a:blip r:embed="rId6">
            <a:alphaModFix/>
          </a:blip>
          <a:srcRect b="0" l="0" r="0" t="0"/>
          <a:stretch/>
        </p:blipFill>
        <p:spPr>
          <a:xfrm>
            <a:off x="5653332" y="2499570"/>
            <a:ext cx="6096000" cy="3695700"/>
          </a:xfrm>
          <a:prstGeom prst="rect">
            <a:avLst/>
          </a:prstGeom>
          <a:noFill/>
          <a:ln>
            <a:noFill/>
          </a:ln>
        </p:spPr>
      </p:pic>
      <p:sp>
        <p:nvSpPr>
          <p:cNvPr id="155" name="Google Shape;155;p4"/>
          <p:cNvSpPr txBox="1"/>
          <p:nvPr/>
        </p:nvSpPr>
        <p:spPr>
          <a:xfrm>
            <a:off x="2521132" y="133495"/>
            <a:ext cx="6808398" cy="400110"/>
          </a:xfrm>
          <a:prstGeom prst="rect">
            <a:avLst/>
          </a:prstGeom>
          <a:solidFill>
            <a:schemeClr val="accent4"/>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584200" lvl="0" marL="584200" marR="0" rtl="0" algn="ctr">
              <a:spcBef>
                <a:spcPts val="0"/>
              </a:spcBef>
              <a:spcAft>
                <a:spcPts val="0"/>
              </a:spcAft>
              <a:buNone/>
            </a:pPr>
            <a:r>
              <a:rPr b="1" lang="en-US" sz="2000" u="sng">
                <a:solidFill>
                  <a:schemeClr val="dk1"/>
                </a:solidFill>
                <a:latin typeface="Times New Roman"/>
                <a:ea typeface="Times New Roman"/>
                <a:cs typeface="Times New Roman"/>
                <a:sym typeface="Times New Roman"/>
              </a:rPr>
              <a:t>Classification of Inorganic Semiconductors</a:t>
            </a:r>
            <a:endParaRPr b="1" sz="2000" u="sng">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4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36" name="Google Shape;836;p4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37" name="Google Shape;837;p40"/>
          <p:cNvSpPr txBox="1"/>
          <p:nvPr/>
        </p:nvSpPr>
        <p:spPr>
          <a:xfrm>
            <a:off x="450573" y="1659285"/>
            <a:ext cx="3803375" cy="35394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rgbClr val="231F20"/>
                </a:solidFill>
                <a:latin typeface="Palatino"/>
                <a:ea typeface="Palatino"/>
                <a:cs typeface="Palatino"/>
                <a:sym typeface="Palatino"/>
              </a:rPr>
              <a:t>F</a:t>
            </a:r>
            <a:r>
              <a:rPr b="1" i="0" lang="en-US" sz="2800" u="none" strike="noStrike">
                <a:solidFill>
                  <a:srgbClr val="231F20"/>
                </a:solidFill>
                <a:latin typeface="Palatino"/>
                <a:ea typeface="Palatino"/>
                <a:cs typeface="Palatino"/>
                <a:sym typeface="Palatino"/>
              </a:rPr>
              <a:t>ield effect transistors (FETs): </a:t>
            </a:r>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It  is </a:t>
            </a:r>
            <a:r>
              <a:rPr b="1" lang="en-US" sz="2400">
                <a:solidFill>
                  <a:schemeClr val="dk1"/>
                </a:solidFill>
                <a:latin typeface="Calibri"/>
                <a:ea typeface="Calibri"/>
                <a:cs typeface="Calibri"/>
                <a:sym typeface="Calibri"/>
              </a:rPr>
              <a:t>a type of transistor commonly used for weak-signal amplification</a:t>
            </a:r>
            <a:r>
              <a:rPr lang="en-US" sz="2400">
                <a:solidFill>
                  <a:schemeClr val="dk1"/>
                </a:solidFill>
                <a:latin typeface="Calibri"/>
                <a:ea typeface="Calibri"/>
                <a:cs typeface="Calibri"/>
                <a:sym typeface="Calibri"/>
              </a:rPr>
              <a:t> (for example, for amplifying wireless signals). The device can amplify analog or digital signals</a:t>
            </a:r>
            <a:endParaRPr/>
          </a:p>
        </p:txBody>
      </p:sp>
      <p:pic>
        <p:nvPicPr>
          <p:cNvPr descr="A group of black and white electronic components&#10;&#10;Description automatically generated" id="838" name="Google Shape;838;p40"/>
          <p:cNvPicPr preferRelativeResize="0"/>
          <p:nvPr/>
        </p:nvPicPr>
        <p:blipFill rotWithShape="1">
          <a:blip r:embed="rId5">
            <a:alphaModFix/>
          </a:blip>
          <a:srcRect b="0" l="0" r="0" t="0"/>
          <a:stretch/>
        </p:blipFill>
        <p:spPr>
          <a:xfrm>
            <a:off x="4850295" y="782807"/>
            <a:ext cx="6196461" cy="53162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844" name="Google Shape;84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Manjunatha.c, Assistant Professor, Dept. Chemistry, RVCE</a:t>
            </a:r>
            <a:endParaRPr/>
          </a:p>
        </p:txBody>
      </p:sp>
      <p:sp>
        <p:nvSpPr>
          <p:cNvPr id="845" name="Google Shape;84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46" name="Google Shape;846;p4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47" name="Google Shape;847;p4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diagram of a molecule&#10;&#10;Description automatically generated" id="848" name="Google Shape;848;p41"/>
          <p:cNvPicPr preferRelativeResize="0"/>
          <p:nvPr/>
        </p:nvPicPr>
        <p:blipFill rotWithShape="1">
          <a:blip r:embed="rId5">
            <a:alphaModFix/>
          </a:blip>
          <a:srcRect b="0" l="0" r="0" t="0"/>
          <a:stretch/>
        </p:blipFill>
        <p:spPr>
          <a:xfrm>
            <a:off x="6043178" y="608184"/>
            <a:ext cx="5310622" cy="5087799"/>
          </a:xfrm>
          <a:prstGeom prst="rect">
            <a:avLst/>
          </a:prstGeom>
          <a:noFill/>
          <a:ln>
            <a:noFill/>
          </a:ln>
        </p:spPr>
      </p:pic>
      <p:sp>
        <p:nvSpPr>
          <p:cNvPr id="849" name="Google Shape;849;p41"/>
          <p:cNvSpPr txBox="1"/>
          <p:nvPr/>
        </p:nvSpPr>
        <p:spPr>
          <a:xfrm>
            <a:off x="1259192" y="741490"/>
            <a:ext cx="4876800" cy="52322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Silicon-Germanium Alloys </a:t>
            </a:r>
            <a:endParaRPr/>
          </a:p>
        </p:txBody>
      </p:sp>
      <p:sp>
        <p:nvSpPr>
          <p:cNvPr id="850" name="Google Shape;850;p41"/>
          <p:cNvSpPr txBox="1"/>
          <p:nvPr/>
        </p:nvSpPr>
        <p:spPr>
          <a:xfrm>
            <a:off x="437322" y="1592195"/>
            <a:ext cx="5310622"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Silicon-germanium (SiGe) is an IV-IV compound semiconductor which offers </a:t>
            </a:r>
            <a:r>
              <a:rPr b="1" lang="en-US" sz="2400">
                <a:solidFill>
                  <a:schemeClr val="dk1"/>
                </a:solidFill>
                <a:latin typeface="Calibri"/>
                <a:ea typeface="Calibri"/>
                <a:cs typeface="Calibri"/>
                <a:sym typeface="Calibri"/>
              </a:rPr>
              <a:t>enhanced carrier mobility </a:t>
            </a:r>
            <a:r>
              <a:rPr lang="en-US" sz="2400">
                <a:solidFill>
                  <a:schemeClr val="dk1"/>
                </a:solidFill>
                <a:latin typeface="Calibri"/>
                <a:ea typeface="Calibri"/>
                <a:cs typeface="Calibri"/>
                <a:sym typeface="Calibri"/>
              </a:rPr>
              <a:t>and a </a:t>
            </a:r>
            <a:r>
              <a:rPr b="1" lang="en-US" sz="2400">
                <a:solidFill>
                  <a:schemeClr val="dk1"/>
                </a:solidFill>
                <a:latin typeface="Calibri"/>
                <a:ea typeface="Calibri"/>
                <a:cs typeface="Calibri"/>
                <a:sym typeface="Calibri"/>
              </a:rPr>
              <a:t>higher dopant solubility</a:t>
            </a:r>
            <a:r>
              <a:rPr lang="en-US" sz="2400">
                <a:solidFill>
                  <a:schemeClr val="dk1"/>
                </a:solidFill>
                <a:latin typeface="Calibri"/>
                <a:ea typeface="Calibri"/>
                <a:cs typeface="Calibri"/>
                <a:sym typeface="Calibri"/>
              </a:rPr>
              <a:t> compared to pure silicon. </a:t>
            </a:r>
            <a:endParaRPr/>
          </a:p>
          <a:p>
            <a:pPr indent="0" lvl="0" marL="0" marR="0" rtl="0" algn="just">
              <a:spcBef>
                <a:spcPts val="0"/>
              </a:spcBef>
              <a:spcAft>
                <a:spcPts val="0"/>
              </a:spcAft>
              <a:buNone/>
            </a:pPr>
            <a:r>
              <a:rPr lang="en-US" sz="2400">
                <a:solidFill>
                  <a:srgbClr val="000000"/>
                </a:solidFill>
                <a:latin typeface="Calibri"/>
                <a:ea typeface="Calibri"/>
                <a:cs typeface="Calibri"/>
                <a:sym typeface="Calibri"/>
              </a:rPr>
              <a:t>Silicon and germanium are completely miscible over the full range of compositions and hence can be combined to form Si1-xGex alloys with the germanium content, x, ranging from 0 to 1 (0 -100%). Si1-xGex has a </a:t>
            </a:r>
            <a:r>
              <a:rPr b="1" lang="en-US" sz="2400">
                <a:solidFill>
                  <a:srgbClr val="000000"/>
                </a:solidFill>
                <a:latin typeface="Calibri"/>
                <a:ea typeface="Calibri"/>
                <a:cs typeface="Calibri"/>
                <a:sym typeface="Calibri"/>
              </a:rPr>
              <a:t>diamond-like lattice structure</a:t>
            </a:r>
            <a:endParaRPr b="1" sz="2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4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56" name="Google Shape;856;p4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57" name="Google Shape;857;p42"/>
          <p:cNvSpPr txBox="1"/>
          <p:nvPr/>
        </p:nvSpPr>
        <p:spPr>
          <a:xfrm>
            <a:off x="267151" y="846723"/>
            <a:ext cx="108885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The energy band gap of silicon and germanium are </a:t>
            </a:r>
            <a:r>
              <a:rPr b="1" lang="en-US" sz="2800">
                <a:solidFill>
                  <a:schemeClr val="dk1"/>
                </a:solidFill>
                <a:latin typeface="Calibri"/>
                <a:ea typeface="Calibri"/>
                <a:cs typeface="Calibri"/>
                <a:sym typeface="Calibri"/>
              </a:rPr>
              <a:t>1.12eV and 0.66 eV</a:t>
            </a:r>
            <a:r>
              <a:rPr lang="en-US" sz="2800">
                <a:solidFill>
                  <a:schemeClr val="dk1"/>
                </a:solidFill>
                <a:latin typeface="Calibri"/>
                <a:ea typeface="Calibri"/>
                <a:cs typeface="Calibri"/>
                <a:sym typeface="Calibri"/>
              </a:rPr>
              <a:t>. </a:t>
            </a:r>
            <a:endParaRPr/>
          </a:p>
        </p:txBody>
      </p:sp>
      <p:pic>
        <p:nvPicPr>
          <p:cNvPr descr="A diagram of a mathematical equation&#10;&#10;Description automatically generated with medium confidence" id="858" name="Google Shape;858;p42"/>
          <p:cNvPicPr preferRelativeResize="0"/>
          <p:nvPr/>
        </p:nvPicPr>
        <p:blipFill rotWithShape="1">
          <a:blip r:embed="rId5">
            <a:alphaModFix/>
          </a:blip>
          <a:srcRect b="0" l="0" r="0" t="0"/>
          <a:stretch/>
        </p:blipFill>
        <p:spPr>
          <a:xfrm>
            <a:off x="2521132" y="1715435"/>
            <a:ext cx="7388348" cy="41374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p4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64" name="Google Shape;864;p4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table with text and numbers&#10;&#10;Description automatically generated" id="865" name="Google Shape;865;p43"/>
          <p:cNvPicPr preferRelativeResize="0"/>
          <p:nvPr/>
        </p:nvPicPr>
        <p:blipFill rotWithShape="1">
          <a:blip r:embed="rId5">
            <a:alphaModFix/>
          </a:blip>
          <a:srcRect b="0" l="0" r="0" t="0"/>
          <a:stretch/>
        </p:blipFill>
        <p:spPr>
          <a:xfrm>
            <a:off x="1811546" y="649317"/>
            <a:ext cx="7867026" cy="555936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4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71" name="Google Shape;871;p4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72" name="Google Shape;872;p44"/>
          <p:cNvSpPr txBox="1"/>
          <p:nvPr/>
        </p:nvSpPr>
        <p:spPr>
          <a:xfrm>
            <a:off x="384549" y="1079623"/>
            <a:ext cx="506209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Silicon-germanium is an important material that is used for the fabrication of SiGe</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heterojunction bipolar transistors.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strained Si metal-oxide-semiconductor (MOS) transistors for advanced complementary metal—oxide-semiconductor (CMOS) and</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BiCMOS (bipolar CMOS) technologies.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It also has interesting optical properties that are increasingly being applied in silicon-based photonic devices</a:t>
            </a:r>
            <a:endParaRPr sz="2400">
              <a:solidFill>
                <a:schemeClr val="dk1"/>
              </a:solidFill>
              <a:latin typeface="Calibri"/>
              <a:ea typeface="Calibri"/>
              <a:cs typeface="Calibri"/>
              <a:sym typeface="Calibri"/>
            </a:endParaRPr>
          </a:p>
        </p:txBody>
      </p:sp>
      <p:pic>
        <p:nvPicPr>
          <p:cNvPr descr="A screenshot of a cell phone&#10;&#10;Description automatically generated" id="873" name="Google Shape;873;p44"/>
          <p:cNvPicPr preferRelativeResize="0"/>
          <p:nvPr/>
        </p:nvPicPr>
        <p:blipFill rotWithShape="1">
          <a:blip r:embed="rId5">
            <a:alphaModFix/>
          </a:blip>
          <a:srcRect b="0" l="0" r="0" t="0"/>
          <a:stretch/>
        </p:blipFill>
        <p:spPr>
          <a:xfrm>
            <a:off x="6303361" y="0"/>
            <a:ext cx="5888639"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pic>
        <p:nvPicPr>
          <p:cNvPr id="878" name="Google Shape;878;p4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79" name="Google Shape;879;p4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80" name="Google Shape;880;p45"/>
          <p:cNvSpPr txBox="1"/>
          <p:nvPr/>
        </p:nvSpPr>
        <p:spPr>
          <a:xfrm>
            <a:off x="291548" y="1339526"/>
            <a:ext cx="11757662" cy="30469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2400" u="none" strike="noStrike">
                <a:solidFill>
                  <a:schemeClr val="dk1"/>
                </a:solidFill>
                <a:latin typeface="Arial"/>
                <a:ea typeface="Arial"/>
                <a:cs typeface="Arial"/>
                <a:sym typeface="Arial"/>
              </a:rPr>
              <a:t>Applications of SiGe in </a:t>
            </a:r>
            <a:endParaRPr/>
          </a:p>
          <a:p>
            <a:pPr indent="-514350" lvl="0" marL="514350" marR="0" rtl="0" algn="just">
              <a:spcBef>
                <a:spcPts val="0"/>
              </a:spcBef>
              <a:spcAft>
                <a:spcPts val="0"/>
              </a:spcAft>
              <a:buClr>
                <a:schemeClr val="dk1"/>
              </a:buClr>
              <a:buSzPts val="2400"/>
              <a:buFont typeface="Arial"/>
              <a:buAutoNum type="romanLcParenBoth"/>
            </a:pPr>
            <a:r>
              <a:rPr b="1" i="0" lang="en-US" sz="2400" u="none" strike="noStrike">
                <a:solidFill>
                  <a:schemeClr val="dk1"/>
                </a:solidFill>
                <a:latin typeface="Arial"/>
                <a:ea typeface="Arial"/>
                <a:cs typeface="Arial"/>
                <a:sym typeface="Arial"/>
              </a:rPr>
              <a:t>nanoelectronics, (ii) energy conversion,(Thermoelectric) and (iii) spintronics </a:t>
            </a:r>
            <a:endParaRPr/>
          </a:p>
          <a:p>
            <a:pPr indent="-361950" lvl="0" marL="514350" marR="0" rtl="0" algn="just">
              <a:spcBef>
                <a:spcPts val="0"/>
              </a:spcBef>
              <a:spcAft>
                <a:spcPts val="0"/>
              </a:spcAft>
              <a:buClr>
                <a:schemeClr val="dk1"/>
              </a:buClr>
              <a:buSzPts val="2400"/>
              <a:buFont typeface="Calibri"/>
              <a:buNone/>
            </a:pPr>
            <a:r>
              <a:t/>
            </a:r>
            <a:endParaRPr b="1" sz="2400" u="sng">
              <a:solidFill>
                <a:schemeClr val="dk1"/>
              </a:solidFill>
              <a:latin typeface="Arial"/>
              <a:ea typeface="Arial"/>
              <a:cs typeface="Arial"/>
              <a:sym typeface="Arial"/>
            </a:endParaRPr>
          </a:p>
          <a:p>
            <a:pPr indent="0" lvl="0" marL="0" marR="0" rtl="0" algn="just">
              <a:spcBef>
                <a:spcPts val="0"/>
              </a:spcBef>
              <a:spcAft>
                <a:spcPts val="0"/>
              </a:spcAft>
              <a:buNone/>
            </a:pPr>
            <a:r>
              <a:rPr b="1" lang="en-US" sz="2400" u="sng">
                <a:solidFill>
                  <a:schemeClr val="dk1"/>
                </a:solidFill>
                <a:latin typeface="Arial"/>
                <a:ea typeface="Arial"/>
                <a:cs typeface="Arial"/>
                <a:sym typeface="Arial"/>
              </a:rPr>
              <a:t>SiGe systems for electronics</a:t>
            </a:r>
            <a:endParaRPr/>
          </a:p>
          <a:p>
            <a:pPr indent="0" lvl="0" marL="0" marR="0" rtl="0" algn="just">
              <a:spcBef>
                <a:spcPts val="0"/>
              </a:spcBef>
              <a:spcAft>
                <a:spcPts val="0"/>
              </a:spcAft>
              <a:buNone/>
            </a:pPr>
            <a:r>
              <a:rPr b="1" lang="en-US" sz="2400">
                <a:solidFill>
                  <a:schemeClr val="dk1"/>
                </a:solidFill>
                <a:latin typeface="Arial"/>
                <a:ea typeface="Arial"/>
                <a:cs typeface="Arial"/>
                <a:sym typeface="Arial"/>
              </a:rPr>
              <a:t>applications lies in the possibility to integrate analog, radio frequency, and digital on a single chip using existing complementary metal oxide semiconductor (CMOS) fabrications</a:t>
            </a:r>
            <a:endParaRPr/>
          </a:p>
          <a:p>
            <a:pPr indent="0" lvl="0" marL="0" marR="0" rtl="0" algn="just">
              <a:spcBef>
                <a:spcPts val="0"/>
              </a:spcBef>
              <a:spcAft>
                <a:spcPts val="0"/>
              </a:spcAft>
              <a:buNone/>
            </a:pPr>
            <a:r>
              <a:rPr b="1" lang="en-US" sz="2400">
                <a:solidFill>
                  <a:schemeClr val="dk1"/>
                </a:solidFill>
                <a:latin typeface="Arial"/>
                <a:ea typeface="Arial"/>
                <a:cs typeface="Arial"/>
                <a:sym typeface="Arial"/>
              </a:rPr>
              <a:t>technologies, which is not possible with any other technologies (like, e.g., devices based on GaAs).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4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86" name="Google Shape;886;p4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887" name="Google Shape;887;p46"/>
          <p:cNvSpPr txBox="1"/>
          <p:nvPr/>
        </p:nvSpPr>
        <p:spPr>
          <a:xfrm>
            <a:off x="482862" y="846723"/>
            <a:ext cx="10881717" cy="5632311"/>
          </a:xfrm>
          <a:prstGeom prst="rect">
            <a:avLst/>
          </a:prstGeom>
          <a:noFill/>
          <a:ln cap="flat" cmpd="sng" w="952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OSCs are </a:t>
            </a:r>
            <a:r>
              <a:rPr b="1" lang="en-US" sz="2400">
                <a:solidFill>
                  <a:schemeClr val="dk1"/>
                </a:solidFill>
                <a:latin typeface="Calibri"/>
                <a:ea typeface="Calibri"/>
                <a:cs typeface="Calibri"/>
                <a:sym typeface="Calibri"/>
              </a:rPr>
              <a:t>semiconducting materials having  carbon and hydrogen being their basic constituents with </a:t>
            </a:r>
            <a:r>
              <a:rPr lang="en-US" sz="2400">
                <a:solidFill>
                  <a:schemeClr val="dk1"/>
                </a:solidFill>
                <a:latin typeface="Calibri"/>
                <a:ea typeface="Calibri"/>
                <a:cs typeface="Calibri"/>
                <a:sym typeface="Calibri"/>
              </a:rPr>
              <a:t>π-conjugated structure, which includes single molecules, short chain (oligomers) and polymers). </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Almost all organic solids are insulators, but when their constituent molecules have π-conjugate systems, charge carriers can move via π-electron overlaps, especially by hopping, tunnelling and related mechanisms. </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They have quite different conduction mechanisms to inorganic semiconductors; for example, in the case of small molecules the charge carriers are typically localised to single molecular orbitals, known as the </a:t>
            </a:r>
            <a:r>
              <a:rPr b="1" lang="en-US" sz="2400">
                <a:solidFill>
                  <a:schemeClr val="dk1"/>
                </a:solidFill>
                <a:latin typeface="Calibri"/>
                <a:ea typeface="Calibri"/>
                <a:cs typeface="Calibri"/>
                <a:sym typeface="Calibri"/>
              </a:rPr>
              <a:t>highest occupied molecular orbital (HOMO) and lowest unoccupied molecular orbital (LUMO</a:t>
            </a:r>
            <a:r>
              <a:rPr lang="en-US" sz="2400">
                <a:solidFill>
                  <a:schemeClr val="dk1"/>
                </a:solidFill>
                <a:latin typeface="Calibri"/>
                <a:ea typeface="Calibri"/>
                <a:cs typeface="Calibri"/>
                <a:sym typeface="Calibri"/>
              </a:rPr>
              <a:t>).</a:t>
            </a:r>
            <a:endParaRPr/>
          </a:p>
          <a:p>
            <a:pPr indent="0" lvl="0" marL="0" marR="0" rtl="0" algn="just">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 They have  wide range of applications in devices </a:t>
            </a:r>
            <a:r>
              <a:rPr b="1" lang="en-US" sz="2400">
                <a:solidFill>
                  <a:schemeClr val="dk1"/>
                </a:solidFill>
                <a:latin typeface="Calibri"/>
                <a:ea typeface="Calibri"/>
                <a:cs typeface="Calibri"/>
                <a:sym typeface="Calibri"/>
              </a:rPr>
              <a:t>like OFETs, OLEDs, organic solar cells</a:t>
            </a:r>
            <a:r>
              <a:rPr lang="en-US" sz="2400">
                <a:solidFill>
                  <a:schemeClr val="dk1"/>
                </a:solidFill>
                <a:latin typeface="Calibri"/>
                <a:ea typeface="Calibri"/>
                <a:cs typeface="Calibri"/>
                <a:sym typeface="Calibri"/>
              </a:rPr>
              <a:t>, etc.</a:t>
            </a:r>
            <a:endParaRPr/>
          </a:p>
        </p:txBody>
      </p:sp>
      <p:sp>
        <p:nvSpPr>
          <p:cNvPr id="888" name="Google Shape;888;p46"/>
          <p:cNvSpPr txBox="1"/>
          <p:nvPr/>
        </p:nvSpPr>
        <p:spPr>
          <a:xfrm>
            <a:off x="3472069" y="187286"/>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Organic Semiconductor: (OSCs)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pic>
        <p:nvPicPr>
          <p:cNvPr id="893" name="Google Shape;893;p47"/>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894" name="Google Shape;894;p47"/>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895" name="Google Shape;895;p47"/>
          <p:cNvPicPr preferRelativeResize="0"/>
          <p:nvPr/>
        </p:nvPicPr>
        <p:blipFill rotWithShape="1">
          <a:blip r:embed="rId5">
            <a:alphaModFix/>
          </a:blip>
          <a:srcRect b="0" l="0" r="0" t="0"/>
          <a:stretch/>
        </p:blipFill>
        <p:spPr>
          <a:xfrm>
            <a:off x="5340626" y="673093"/>
            <a:ext cx="6367857" cy="5868713"/>
          </a:xfrm>
          <a:prstGeom prst="rect">
            <a:avLst/>
          </a:prstGeom>
          <a:noFill/>
          <a:ln cap="flat" cmpd="sng" w="9525">
            <a:solidFill>
              <a:schemeClr val="accent1"/>
            </a:solidFill>
            <a:prstDash val="solid"/>
            <a:round/>
            <a:headEnd len="sm" w="sm" type="none"/>
            <a:tailEnd len="sm" w="sm" type="none"/>
          </a:ln>
        </p:spPr>
      </p:pic>
      <p:sp>
        <p:nvSpPr>
          <p:cNvPr id="896" name="Google Shape;896;p47"/>
          <p:cNvSpPr txBox="1"/>
          <p:nvPr/>
        </p:nvSpPr>
        <p:spPr>
          <a:xfrm>
            <a:off x="483517" y="1700873"/>
            <a:ext cx="4800108" cy="4154984"/>
          </a:xfrm>
          <a:prstGeom prst="rect">
            <a:avLst/>
          </a:prstGeom>
          <a:solidFill>
            <a:schemeClr val="accent6"/>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lt1"/>
                </a:solidFill>
                <a:latin typeface="Calibri"/>
                <a:ea typeface="Calibri"/>
                <a:cs typeface="Calibri"/>
                <a:sym typeface="Calibri"/>
              </a:rPr>
              <a:t>Figure </a:t>
            </a:r>
            <a:r>
              <a:rPr lang="en-US" sz="2400">
                <a:solidFill>
                  <a:schemeClr val="lt1"/>
                </a:solidFill>
                <a:latin typeface="Calibri"/>
                <a:ea typeface="Calibri"/>
                <a:cs typeface="Calibri"/>
                <a:sym typeface="Calibri"/>
              </a:rPr>
              <a:t> :    Schematic of energy-level splitting and absorption in alkenes with increasing conjugation length, highlighting the lowest-energy optical transitions from HOMO to LUMO. The bandgap of polyacetylene depends on both the number of monomers n and the effective conjugation length in the polymer. Arrows represent spin-paired electrons.</a:t>
            </a:r>
            <a:endParaRPr sz="2400">
              <a:solidFill>
                <a:schemeClr val="lt1"/>
              </a:solidFill>
              <a:latin typeface="Calibri"/>
              <a:ea typeface="Calibri"/>
              <a:cs typeface="Calibri"/>
              <a:sym typeface="Calibri"/>
            </a:endParaRPr>
          </a:p>
        </p:txBody>
      </p:sp>
      <p:sp>
        <p:nvSpPr>
          <p:cNvPr id="897" name="Google Shape;897;p47"/>
          <p:cNvSpPr txBox="1"/>
          <p:nvPr/>
        </p:nvSpPr>
        <p:spPr>
          <a:xfrm>
            <a:off x="3052715" y="63942"/>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Organic Semiconductor: (OSCs)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48"/>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03" name="Google Shape;903;p48"/>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04" name="Google Shape;904;p48"/>
          <p:cNvSpPr txBox="1"/>
          <p:nvPr/>
        </p:nvSpPr>
        <p:spPr>
          <a:xfrm>
            <a:off x="3094617" y="83068"/>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Organic Semiconductor (OSCs)</a:t>
            </a:r>
            <a:endParaRPr/>
          </a:p>
        </p:txBody>
      </p:sp>
      <p:pic>
        <p:nvPicPr>
          <p:cNvPr descr="A diagram of different molecules&#10;&#10;Description automatically generated with medium confidence" id="905" name="Google Shape;905;p48"/>
          <p:cNvPicPr preferRelativeResize="0"/>
          <p:nvPr/>
        </p:nvPicPr>
        <p:blipFill rotWithShape="1">
          <a:blip r:embed="rId5">
            <a:alphaModFix/>
          </a:blip>
          <a:srcRect b="6688" l="0" r="0" t="0"/>
          <a:stretch/>
        </p:blipFill>
        <p:spPr>
          <a:xfrm>
            <a:off x="2027297" y="693556"/>
            <a:ext cx="7421784" cy="4532300"/>
          </a:xfrm>
          <a:prstGeom prst="rect">
            <a:avLst/>
          </a:prstGeom>
          <a:noFill/>
          <a:ln cap="flat" cmpd="sng" w="9525">
            <a:solidFill>
              <a:schemeClr val="accent1"/>
            </a:solidFill>
            <a:prstDash val="solid"/>
            <a:round/>
            <a:headEnd len="sm" w="sm" type="none"/>
            <a:tailEnd len="sm" w="sm" type="none"/>
          </a:ln>
        </p:spPr>
      </p:pic>
      <p:sp>
        <p:nvSpPr>
          <p:cNvPr id="906" name="Google Shape;906;p48"/>
          <p:cNvSpPr txBox="1"/>
          <p:nvPr/>
        </p:nvSpPr>
        <p:spPr>
          <a:xfrm>
            <a:off x="338164" y="5398944"/>
            <a:ext cx="10416209"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Molecular structure of some prototype organic semiconductors: PPV,  poly(p-phenylenevinylene); PFO, polyfluorene; P3AT, poly(3-alkylthiophene); CuPc, Cu-phthalocyanine; fullerene, C60; Alq3, tris(8-hydroxyquinoline)aluminium;  pentacene.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pic>
        <p:nvPicPr>
          <p:cNvPr id="911" name="Google Shape;911;p4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12" name="Google Shape;912;p4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13" name="Google Shape;913;p49"/>
          <p:cNvSpPr txBox="1"/>
          <p:nvPr/>
        </p:nvSpPr>
        <p:spPr>
          <a:xfrm>
            <a:off x="3216312" y="103729"/>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Pentacene and Synthesis</a:t>
            </a:r>
            <a:endParaRPr b="1" sz="2800">
              <a:solidFill>
                <a:schemeClr val="lt1"/>
              </a:solidFill>
              <a:latin typeface="Calibri"/>
              <a:ea typeface="Calibri"/>
              <a:cs typeface="Calibri"/>
              <a:sym typeface="Calibri"/>
            </a:endParaRPr>
          </a:p>
        </p:txBody>
      </p:sp>
      <p:pic>
        <p:nvPicPr>
          <p:cNvPr descr="A diagram of a chemical formula&#10;&#10;Description automatically generated" id="914" name="Google Shape;914;p49"/>
          <p:cNvPicPr preferRelativeResize="0"/>
          <p:nvPr/>
        </p:nvPicPr>
        <p:blipFill rotWithShape="1">
          <a:blip r:embed="rId5">
            <a:alphaModFix/>
          </a:blip>
          <a:srcRect b="0" l="0" r="0" t="0"/>
          <a:stretch/>
        </p:blipFill>
        <p:spPr>
          <a:xfrm>
            <a:off x="356373" y="2609713"/>
            <a:ext cx="7324851" cy="2268411"/>
          </a:xfrm>
          <a:prstGeom prst="rect">
            <a:avLst/>
          </a:prstGeom>
          <a:noFill/>
          <a:ln>
            <a:noFill/>
          </a:ln>
        </p:spPr>
      </p:pic>
      <p:sp>
        <p:nvSpPr>
          <p:cNvPr id="915" name="Google Shape;915;p49"/>
          <p:cNvSpPr txBox="1"/>
          <p:nvPr/>
        </p:nvSpPr>
        <p:spPr>
          <a:xfrm>
            <a:off x="321856" y="817467"/>
            <a:ext cx="11777379" cy="166199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Pentacene is a benchmark organic semiconductor in thin-film organic electronic devices due to its π-conjugated electronic structure, its </a:t>
            </a:r>
            <a:r>
              <a:rPr lang="en-US" sz="2200">
                <a:solidFill>
                  <a:schemeClr val="dk1"/>
                </a:solidFill>
                <a:latin typeface="Calibri"/>
                <a:ea typeface="Calibri"/>
                <a:cs typeface="Calibri"/>
                <a:sym typeface="Calibri"/>
              </a:rPr>
              <a:t>relatively</a:t>
            </a:r>
            <a:r>
              <a:rPr lang="en-US" sz="2000">
                <a:solidFill>
                  <a:schemeClr val="dk1"/>
                </a:solidFill>
                <a:latin typeface="Calibri"/>
                <a:ea typeface="Calibri"/>
                <a:cs typeface="Calibri"/>
                <a:sym typeface="Calibri"/>
              </a:rPr>
              <a:t> low HOMO-LUMO gap and the relatively high charge carrier mobility of its solid state films. It is the most common p-type organic semiconductor in OFET devices </a:t>
            </a:r>
            <a:endParaRPr/>
          </a:p>
          <a:p>
            <a:pPr indent="0" lvl="0" marL="0" marR="0" rtl="0" algn="just">
              <a:spcBef>
                <a:spcPts val="0"/>
              </a:spcBef>
              <a:spcAft>
                <a:spcPts val="0"/>
              </a:spcAft>
              <a:buNone/>
            </a:pPr>
            <a:r>
              <a:rPr lang="en-US" sz="2000">
                <a:solidFill>
                  <a:schemeClr val="dk1"/>
                </a:solidFill>
                <a:latin typeface="Calibri"/>
                <a:ea typeface="Calibri"/>
                <a:cs typeface="Calibri"/>
                <a:sym typeface="Calibri"/>
              </a:rPr>
              <a:t>Pentacene is a deep blue, crystalline material of high reactivity that shows only sparing solubility in organic solvents. </a:t>
            </a:r>
            <a:endParaRPr sz="2000">
              <a:solidFill>
                <a:schemeClr val="dk1"/>
              </a:solidFill>
              <a:latin typeface="Calibri"/>
              <a:ea typeface="Calibri"/>
              <a:cs typeface="Calibri"/>
              <a:sym typeface="Calibri"/>
            </a:endParaRPr>
          </a:p>
        </p:txBody>
      </p:sp>
      <p:sp>
        <p:nvSpPr>
          <p:cNvPr id="916" name="Google Shape;916;p49"/>
          <p:cNvSpPr txBox="1"/>
          <p:nvPr/>
        </p:nvSpPr>
        <p:spPr>
          <a:xfrm>
            <a:off x="331890" y="4929645"/>
            <a:ext cx="11528220" cy="144655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Successive Friedel-Craft acylations of m-xylene using benzoyl chloride produces 1,3-dibenzoyl-4,6-dimethylbenzene. With further heating in the presence of copper, the diketone is transformed to 6,13-dihydropentacene. Transfer dehydrogenation in the presence of phenanthraquinone and nitrobenzene yields pentacene </a:t>
            </a:r>
            <a:endParaRPr/>
          </a:p>
        </p:txBody>
      </p:sp>
      <p:sp>
        <p:nvSpPr>
          <p:cNvPr id="917" name="Google Shape;917;p49"/>
          <p:cNvSpPr txBox="1"/>
          <p:nvPr/>
        </p:nvSpPr>
        <p:spPr>
          <a:xfrm>
            <a:off x="3419061" y="218562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Scheme 1.</a:t>
            </a:r>
            <a:r>
              <a:rPr lang="en-US" sz="1800">
                <a:solidFill>
                  <a:schemeClr val="dk1"/>
                </a:solidFill>
                <a:latin typeface="Calibri"/>
                <a:ea typeface="Calibri"/>
                <a:cs typeface="Calibri"/>
                <a:sym typeface="Calibri"/>
              </a:rPr>
              <a:t> The first synthesis of pentacene</a:t>
            </a:r>
            <a:endParaRPr sz="1800">
              <a:solidFill>
                <a:schemeClr val="dk1"/>
              </a:solidFill>
              <a:latin typeface="Calibri"/>
              <a:ea typeface="Calibri"/>
              <a:cs typeface="Calibri"/>
              <a:sym typeface="Calibri"/>
            </a:endParaRPr>
          </a:p>
        </p:txBody>
      </p:sp>
      <p:sp>
        <p:nvSpPr>
          <p:cNvPr id="918" name="Google Shape;918;p49"/>
          <p:cNvSpPr txBox="1"/>
          <p:nvPr/>
        </p:nvSpPr>
        <p:spPr>
          <a:xfrm>
            <a:off x="4827460" y="630054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https://doi.org/10.3390/molecules17044625</a:t>
            </a:r>
            <a:endParaRPr sz="1800">
              <a:solidFill>
                <a:schemeClr val="dk1"/>
              </a:solidFill>
              <a:latin typeface="Calibri"/>
              <a:ea typeface="Calibri"/>
              <a:cs typeface="Calibri"/>
              <a:sym typeface="Calibri"/>
            </a:endParaRPr>
          </a:p>
        </p:txBody>
      </p:sp>
      <p:pic>
        <p:nvPicPr>
          <p:cNvPr descr="A black hexagon with numbers and letters&#10;&#10;Description automatically generated" id="919" name="Google Shape;919;p49"/>
          <p:cNvPicPr preferRelativeResize="0"/>
          <p:nvPr/>
        </p:nvPicPr>
        <p:blipFill rotWithShape="1">
          <a:blip r:embed="rId6">
            <a:alphaModFix/>
          </a:blip>
          <a:srcRect b="0" l="0" r="0" t="0"/>
          <a:stretch/>
        </p:blipFill>
        <p:spPr>
          <a:xfrm>
            <a:off x="8587027" y="3429000"/>
            <a:ext cx="3371557" cy="1202775"/>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61" name="Google Shape;161;p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162" name="Google Shape;162;p5"/>
          <p:cNvPicPr preferRelativeResize="0"/>
          <p:nvPr/>
        </p:nvPicPr>
        <p:blipFill rotWithShape="1">
          <a:blip r:embed="rId5">
            <a:alphaModFix/>
          </a:blip>
          <a:srcRect b="0" l="0" r="0" t="0"/>
          <a:stretch/>
        </p:blipFill>
        <p:spPr>
          <a:xfrm>
            <a:off x="1604353" y="715617"/>
            <a:ext cx="9319107" cy="47416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5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25" name="Google Shape;925;p5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black text on a white background&#10;&#10;Description automatically generated" id="926" name="Google Shape;926;p50"/>
          <p:cNvPicPr preferRelativeResize="0"/>
          <p:nvPr/>
        </p:nvPicPr>
        <p:blipFill rotWithShape="1">
          <a:blip r:embed="rId5">
            <a:alphaModFix/>
          </a:blip>
          <a:srcRect b="0" l="0" r="0" t="0"/>
          <a:stretch/>
        </p:blipFill>
        <p:spPr>
          <a:xfrm>
            <a:off x="1036888" y="2288724"/>
            <a:ext cx="9679174" cy="1777448"/>
          </a:xfrm>
          <a:prstGeom prst="rect">
            <a:avLst/>
          </a:prstGeom>
          <a:noFill/>
          <a:ln>
            <a:noFill/>
          </a:ln>
        </p:spPr>
      </p:pic>
      <p:sp>
        <p:nvSpPr>
          <p:cNvPr id="927" name="Google Shape;927;p50"/>
          <p:cNvSpPr txBox="1"/>
          <p:nvPr/>
        </p:nvSpPr>
        <p:spPr>
          <a:xfrm>
            <a:off x="898473" y="1336891"/>
            <a:ext cx="11277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Scheme 2.</a:t>
            </a:r>
            <a:r>
              <a:rPr lang="en-US" sz="2400">
                <a:solidFill>
                  <a:schemeClr val="dk1"/>
                </a:solidFill>
                <a:latin typeface="Calibri"/>
                <a:ea typeface="Calibri"/>
                <a:cs typeface="Calibri"/>
                <a:sym typeface="Calibri"/>
              </a:rPr>
              <a:t> Synthesis of pentacene from pentacene-6,13-dione using a Hg-Al amalgam.</a:t>
            </a:r>
            <a:endParaRPr sz="2400">
              <a:solidFill>
                <a:schemeClr val="dk1"/>
              </a:solidFill>
              <a:latin typeface="Calibri"/>
              <a:ea typeface="Calibri"/>
              <a:cs typeface="Calibri"/>
              <a:sym typeface="Calibri"/>
            </a:endParaRPr>
          </a:p>
        </p:txBody>
      </p:sp>
      <p:sp>
        <p:nvSpPr>
          <p:cNvPr id="928" name="Google Shape;928;p50"/>
          <p:cNvSpPr txBox="1"/>
          <p:nvPr/>
        </p:nvSpPr>
        <p:spPr>
          <a:xfrm>
            <a:off x="484984" y="4674724"/>
            <a:ext cx="1144197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The reduction of pentacene-6,13-dione using either Al in cyclohexanol (5–51% yield)  or an Al/HgCl</a:t>
            </a:r>
            <a:r>
              <a:rPr baseline="-25000" lang="en-US" sz="2200">
                <a:solidFill>
                  <a:schemeClr val="dk1"/>
                </a:solidFill>
                <a:latin typeface="Calibri"/>
                <a:ea typeface="Calibri"/>
                <a:cs typeface="Calibri"/>
                <a:sym typeface="Calibri"/>
              </a:rPr>
              <a:t>2 </a:t>
            </a:r>
            <a:r>
              <a:rPr lang="en-US" sz="2200">
                <a:solidFill>
                  <a:schemeClr val="dk1"/>
                </a:solidFill>
                <a:latin typeface="Calibri"/>
                <a:ea typeface="Calibri"/>
                <a:cs typeface="Calibri"/>
                <a:sym typeface="Calibri"/>
              </a:rPr>
              <a:t>mixture in cyclohexanol/carbon tetrachloride requires 48h to produce pentacene (54% yield) </a:t>
            </a:r>
            <a:endParaRPr/>
          </a:p>
        </p:txBody>
      </p:sp>
      <p:sp>
        <p:nvSpPr>
          <p:cNvPr id="929" name="Google Shape;929;p50"/>
          <p:cNvSpPr txBox="1"/>
          <p:nvPr/>
        </p:nvSpPr>
        <p:spPr>
          <a:xfrm>
            <a:off x="3838184" y="586805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https://doi.org/10.3390/molecules17044625</a:t>
            </a:r>
            <a:endParaRPr sz="1800">
              <a:solidFill>
                <a:schemeClr val="dk1"/>
              </a:solidFill>
              <a:latin typeface="Calibri"/>
              <a:ea typeface="Calibri"/>
              <a:cs typeface="Calibri"/>
              <a:sym typeface="Calibri"/>
            </a:endParaRPr>
          </a:p>
        </p:txBody>
      </p:sp>
      <p:sp>
        <p:nvSpPr>
          <p:cNvPr id="930" name="Google Shape;930;p50"/>
          <p:cNvSpPr txBox="1"/>
          <p:nvPr/>
        </p:nvSpPr>
        <p:spPr>
          <a:xfrm>
            <a:off x="3216312" y="103729"/>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Pentacene and Synthesis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51"/>
          <p:cNvPicPr preferRelativeResize="0"/>
          <p:nvPr/>
        </p:nvPicPr>
        <p:blipFill rotWithShape="1">
          <a:blip r:embed="rId3">
            <a:alphaModFix/>
          </a:blip>
          <a:srcRect b="15583" l="0" r="0" t="14615"/>
          <a:stretch/>
        </p:blipFill>
        <p:spPr>
          <a:xfrm>
            <a:off x="6117659" y="885341"/>
            <a:ext cx="3752027" cy="2618997"/>
          </a:xfrm>
          <a:prstGeom prst="rect">
            <a:avLst/>
          </a:prstGeom>
          <a:noFill/>
          <a:ln>
            <a:noFill/>
          </a:ln>
        </p:spPr>
      </p:pic>
      <p:pic>
        <p:nvPicPr>
          <p:cNvPr id="936" name="Google Shape;936;p51"/>
          <p:cNvPicPr preferRelativeResize="0"/>
          <p:nvPr/>
        </p:nvPicPr>
        <p:blipFill rotWithShape="1">
          <a:blip r:embed="rId4">
            <a:alphaModFix/>
          </a:blip>
          <a:srcRect b="0" l="0" r="0" t="0"/>
          <a:stretch/>
        </p:blipFill>
        <p:spPr>
          <a:xfrm>
            <a:off x="-2748" y="1"/>
            <a:ext cx="2523880" cy="846722"/>
          </a:xfrm>
          <a:prstGeom prst="rect">
            <a:avLst/>
          </a:prstGeom>
          <a:noFill/>
          <a:ln>
            <a:noFill/>
          </a:ln>
        </p:spPr>
      </p:pic>
      <p:pic>
        <p:nvPicPr>
          <p:cNvPr id="937" name="Google Shape;937;p51"/>
          <p:cNvPicPr preferRelativeResize="0"/>
          <p:nvPr/>
        </p:nvPicPr>
        <p:blipFill rotWithShape="1">
          <a:blip r:embed="rId5">
            <a:alphaModFix/>
          </a:blip>
          <a:srcRect b="0" l="0" r="0" t="0"/>
          <a:stretch/>
        </p:blipFill>
        <p:spPr>
          <a:xfrm>
            <a:off x="10097589" y="188126"/>
            <a:ext cx="1651743" cy="313105"/>
          </a:xfrm>
          <a:prstGeom prst="rect">
            <a:avLst/>
          </a:prstGeom>
          <a:noFill/>
          <a:ln>
            <a:noFill/>
          </a:ln>
        </p:spPr>
      </p:pic>
      <p:pic>
        <p:nvPicPr>
          <p:cNvPr descr="A diagram of a molecule&#10;&#10;Description automatically generated" id="938" name="Google Shape;938;p51"/>
          <p:cNvPicPr preferRelativeResize="0"/>
          <p:nvPr/>
        </p:nvPicPr>
        <p:blipFill rotWithShape="1">
          <a:blip r:embed="rId6">
            <a:alphaModFix/>
          </a:blip>
          <a:srcRect b="0" l="0" r="0" t="0"/>
          <a:stretch/>
        </p:blipFill>
        <p:spPr>
          <a:xfrm>
            <a:off x="33537" y="818725"/>
            <a:ext cx="5517949" cy="3892801"/>
          </a:xfrm>
          <a:prstGeom prst="rect">
            <a:avLst/>
          </a:prstGeom>
          <a:noFill/>
          <a:ln cap="flat" cmpd="sng" w="9525">
            <a:solidFill>
              <a:schemeClr val="accent1"/>
            </a:solidFill>
            <a:prstDash val="solid"/>
            <a:round/>
            <a:headEnd len="sm" w="sm" type="none"/>
            <a:tailEnd len="sm" w="sm" type="none"/>
          </a:ln>
        </p:spPr>
      </p:pic>
      <p:sp>
        <p:nvSpPr>
          <p:cNvPr id="939" name="Google Shape;939;p51"/>
          <p:cNvSpPr txBox="1"/>
          <p:nvPr/>
        </p:nvSpPr>
        <p:spPr>
          <a:xfrm>
            <a:off x="4943605" y="3975168"/>
            <a:ext cx="550158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Pentacene (1), phenylethynyl pentacene</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 (2) and silylethynyl pentacenes (TIPS)  (3).</a:t>
            </a:r>
            <a:endParaRPr sz="2000">
              <a:solidFill>
                <a:schemeClr val="dk1"/>
              </a:solidFill>
              <a:latin typeface="Calibri"/>
              <a:ea typeface="Calibri"/>
              <a:cs typeface="Calibri"/>
              <a:sym typeface="Calibri"/>
            </a:endParaRPr>
          </a:p>
        </p:txBody>
      </p:sp>
      <p:sp>
        <p:nvSpPr>
          <p:cNvPr id="940" name="Google Shape;940;p51"/>
          <p:cNvSpPr txBox="1"/>
          <p:nvPr/>
        </p:nvSpPr>
        <p:spPr>
          <a:xfrm>
            <a:off x="20285" y="4646605"/>
            <a:ext cx="12194748" cy="2154436"/>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Calibri"/>
                <a:ea typeface="Calibri"/>
                <a:cs typeface="Calibri"/>
                <a:sym typeface="Calibri"/>
              </a:rPr>
              <a:t>The 6,13-bis(triisopropylsilylethynyl) pentacene derivative (3) has proven to be quite successful for applications in organic electronics and is the most intensively studied soluble pentacene.</a:t>
            </a:r>
            <a:endParaRPr/>
          </a:p>
          <a:p>
            <a:pPr indent="0" lvl="0" marL="0" marR="0" rtl="0" algn="just">
              <a:spcBef>
                <a:spcPts val="0"/>
              </a:spcBef>
              <a:spcAft>
                <a:spcPts val="0"/>
              </a:spcAft>
              <a:buNone/>
            </a:pPr>
            <a:r>
              <a:rPr lang="en-US" sz="2400">
                <a:solidFill>
                  <a:schemeClr val="dk1"/>
                </a:solidFill>
                <a:latin typeface="Calibri"/>
                <a:ea typeface="Calibri"/>
                <a:cs typeface="Calibri"/>
                <a:sym typeface="Calibri"/>
              </a:rPr>
              <a:t>The optical energy </a:t>
            </a:r>
            <a:r>
              <a:rPr i="1" lang="en-US" sz="2400">
                <a:solidFill>
                  <a:schemeClr val="dk1"/>
                </a:solidFill>
                <a:latin typeface="Calibri"/>
                <a:ea typeface="Calibri"/>
                <a:cs typeface="Calibri"/>
                <a:sym typeface="Calibri"/>
              </a:rPr>
              <a:t>gap</a:t>
            </a:r>
            <a:r>
              <a:rPr lang="en-US" sz="2400">
                <a:solidFill>
                  <a:schemeClr val="dk1"/>
                </a:solidFill>
                <a:latin typeface="Calibri"/>
                <a:ea typeface="Calibri"/>
                <a:cs typeface="Calibri"/>
                <a:sym typeface="Calibri"/>
              </a:rPr>
              <a:t> of </a:t>
            </a:r>
            <a:r>
              <a:rPr i="1" lang="en-US" sz="2400">
                <a:solidFill>
                  <a:schemeClr val="dk1"/>
                </a:solidFill>
                <a:latin typeface="Calibri"/>
                <a:ea typeface="Calibri"/>
                <a:cs typeface="Calibri"/>
                <a:sym typeface="Calibri"/>
              </a:rPr>
              <a:t>pentacene</a:t>
            </a:r>
            <a:r>
              <a:rPr lang="en-US" sz="2400">
                <a:solidFill>
                  <a:schemeClr val="dk1"/>
                </a:solidFill>
                <a:latin typeface="Calibri"/>
                <a:ea typeface="Calibri"/>
                <a:cs typeface="Calibri"/>
                <a:sym typeface="Calibri"/>
              </a:rPr>
              <a:t> is 1.8 eV  and that of TIPS </a:t>
            </a:r>
            <a:r>
              <a:rPr i="1" lang="en-US" sz="2400">
                <a:solidFill>
                  <a:schemeClr val="dk1"/>
                </a:solidFill>
                <a:latin typeface="Calibri"/>
                <a:ea typeface="Calibri"/>
                <a:cs typeface="Calibri"/>
                <a:sym typeface="Calibri"/>
              </a:rPr>
              <a:t>pentacene</a:t>
            </a:r>
            <a:r>
              <a:rPr lang="en-US" sz="2400">
                <a:solidFill>
                  <a:schemeClr val="dk1"/>
                </a:solidFill>
                <a:latin typeface="Calibri"/>
                <a:ea typeface="Calibri"/>
                <a:cs typeface="Calibri"/>
                <a:sym typeface="Calibri"/>
              </a:rPr>
              <a:t> is 1.6 eV.</a:t>
            </a:r>
            <a:endParaRPr sz="2200">
              <a:solidFill>
                <a:schemeClr val="dk1"/>
              </a:solidFill>
              <a:latin typeface="Calibri"/>
              <a:ea typeface="Calibri"/>
              <a:cs typeface="Calibri"/>
              <a:sym typeface="Calibri"/>
            </a:endParaRPr>
          </a:p>
          <a:p>
            <a:pPr indent="0" lvl="0" marL="0" marR="0" rtl="0" algn="just">
              <a:spcBef>
                <a:spcPts val="0"/>
              </a:spcBef>
              <a:spcAft>
                <a:spcPts val="0"/>
              </a:spcAft>
              <a:buNone/>
            </a:pPr>
            <a:r>
              <a:rPr lang="en-US" sz="2200">
                <a:solidFill>
                  <a:schemeClr val="dk1"/>
                </a:solidFill>
                <a:latin typeface="Calibri"/>
                <a:ea typeface="Calibri"/>
                <a:cs typeface="Calibri"/>
                <a:sym typeface="Calibri"/>
              </a:rPr>
              <a:t> Band structure calculations on a variety of silylethyne-substituted pentacenes show significant dispersion in both the conduction and valence bands, predicting significant potential for high hole and electron mobility</a:t>
            </a:r>
            <a:endParaRPr sz="2200">
              <a:solidFill>
                <a:schemeClr val="dk1"/>
              </a:solidFill>
              <a:latin typeface="Calibri"/>
              <a:ea typeface="Calibri"/>
              <a:cs typeface="Calibri"/>
              <a:sym typeface="Calibri"/>
            </a:endParaRPr>
          </a:p>
        </p:txBody>
      </p:sp>
      <p:sp>
        <p:nvSpPr>
          <p:cNvPr id="941" name="Google Shape;941;p51"/>
          <p:cNvSpPr txBox="1"/>
          <p:nvPr/>
        </p:nvSpPr>
        <p:spPr>
          <a:xfrm>
            <a:off x="2521132" y="84805"/>
            <a:ext cx="6030740"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Pentacene  and derivatives</a:t>
            </a:r>
            <a:endParaRPr/>
          </a:p>
        </p:txBody>
      </p:sp>
      <p:sp>
        <p:nvSpPr>
          <p:cNvPr id="942" name="Google Shape;942;p51"/>
          <p:cNvSpPr txBox="1"/>
          <p:nvPr/>
        </p:nvSpPr>
        <p:spPr>
          <a:xfrm>
            <a:off x="8920192" y="3444599"/>
            <a:ext cx="323827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silylethynyl pentacenes (TIPS) </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pic>
        <p:nvPicPr>
          <p:cNvPr id="947" name="Google Shape;947;p5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48" name="Google Shape;948;p5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49" name="Google Shape;949;p52"/>
          <p:cNvSpPr txBox="1"/>
          <p:nvPr/>
        </p:nvSpPr>
        <p:spPr>
          <a:xfrm>
            <a:off x="3216312" y="178057"/>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Doped Pentacene</a:t>
            </a:r>
            <a:endParaRPr/>
          </a:p>
        </p:txBody>
      </p:sp>
      <p:pic>
        <p:nvPicPr>
          <p:cNvPr descr="A diagram of a chemical structure&#10;&#10;Description automatically generated" id="950" name="Google Shape;950;p52"/>
          <p:cNvPicPr preferRelativeResize="0"/>
          <p:nvPr/>
        </p:nvPicPr>
        <p:blipFill rotWithShape="1">
          <a:blip r:embed="rId5">
            <a:alphaModFix/>
          </a:blip>
          <a:srcRect b="0" l="0" r="0" t="0"/>
          <a:stretch/>
        </p:blipFill>
        <p:spPr>
          <a:xfrm>
            <a:off x="1880491" y="1222019"/>
            <a:ext cx="8431018" cy="47004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5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56" name="Google Shape;956;p5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957" name="Google Shape;957;p53"/>
          <p:cNvPicPr preferRelativeResize="0"/>
          <p:nvPr/>
        </p:nvPicPr>
        <p:blipFill rotWithShape="1">
          <a:blip r:embed="rId5">
            <a:alphaModFix/>
          </a:blip>
          <a:srcRect b="0" l="0" r="0" t="0"/>
          <a:stretch/>
        </p:blipFill>
        <p:spPr>
          <a:xfrm>
            <a:off x="267523" y="1848371"/>
            <a:ext cx="8096250" cy="4371975"/>
          </a:xfrm>
          <a:prstGeom prst="rect">
            <a:avLst/>
          </a:prstGeom>
          <a:noFill/>
          <a:ln>
            <a:noFill/>
          </a:ln>
        </p:spPr>
      </p:pic>
      <p:sp>
        <p:nvSpPr>
          <p:cNvPr id="958" name="Google Shape;958;p53"/>
          <p:cNvSpPr txBox="1"/>
          <p:nvPr/>
        </p:nvSpPr>
        <p:spPr>
          <a:xfrm>
            <a:off x="424070" y="846723"/>
            <a:ext cx="11449878"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Singlet and triplet energy levels of pentacene compared to the HOMO and LUMO energy levels of C60 and BsubPcs: Cl-BsubPc, Cl-Cl6BsubPc, and Cl-Cl12BsubPc. HOMO and LUMO energy levels</a:t>
            </a:r>
            <a:endParaRPr sz="2000">
              <a:solidFill>
                <a:schemeClr val="dk1"/>
              </a:solidFill>
              <a:latin typeface="Calibri"/>
              <a:ea typeface="Calibri"/>
              <a:cs typeface="Calibri"/>
              <a:sym typeface="Calibri"/>
            </a:endParaRPr>
          </a:p>
        </p:txBody>
      </p:sp>
      <p:sp>
        <p:nvSpPr>
          <p:cNvPr id="959" name="Google Shape;959;p53"/>
          <p:cNvSpPr txBox="1"/>
          <p:nvPr/>
        </p:nvSpPr>
        <p:spPr>
          <a:xfrm>
            <a:off x="3216312" y="178057"/>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Pentacene and derivatives</a:t>
            </a:r>
            <a:endParaRPr b="1" sz="2800">
              <a:solidFill>
                <a:schemeClr val="lt1"/>
              </a:solidFill>
              <a:latin typeface="Calibri"/>
              <a:ea typeface="Calibri"/>
              <a:cs typeface="Calibri"/>
              <a:sym typeface="Calibri"/>
            </a:endParaRPr>
          </a:p>
        </p:txBody>
      </p:sp>
      <p:sp>
        <p:nvSpPr>
          <p:cNvPr id="960" name="Google Shape;960;p53"/>
          <p:cNvSpPr txBox="1"/>
          <p:nvPr/>
        </p:nvSpPr>
        <p:spPr>
          <a:xfrm>
            <a:off x="3725512" y="641629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J. Phys. Chem. Lett.</a:t>
            </a:r>
            <a:r>
              <a:rPr lang="en-US" sz="1800">
                <a:solidFill>
                  <a:schemeClr val="dk1"/>
                </a:solidFill>
                <a:latin typeface="Calibri"/>
                <a:ea typeface="Calibri"/>
                <a:cs typeface="Calibri"/>
                <a:sym typeface="Calibri"/>
              </a:rPr>
              <a:t>, 2015, 6 (15), 3121–3125.</a:t>
            </a:r>
            <a:endParaRPr sz="1800">
              <a:solidFill>
                <a:schemeClr val="dk1"/>
              </a:solidFill>
              <a:latin typeface="Calibri"/>
              <a:ea typeface="Calibri"/>
              <a:cs typeface="Calibri"/>
              <a:sym typeface="Calibri"/>
            </a:endParaRPr>
          </a:p>
        </p:txBody>
      </p:sp>
      <p:pic>
        <p:nvPicPr>
          <p:cNvPr id="961" name="Google Shape;961;p53"/>
          <p:cNvPicPr preferRelativeResize="0"/>
          <p:nvPr/>
        </p:nvPicPr>
        <p:blipFill rotWithShape="1">
          <a:blip r:embed="rId6">
            <a:alphaModFix/>
          </a:blip>
          <a:srcRect b="0" l="0" r="0" t="0"/>
          <a:stretch/>
        </p:blipFill>
        <p:spPr>
          <a:xfrm>
            <a:off x="8363773" y="2491201"/>
            <a:ext cx="3708957" cy="20937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5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67" name="Google Shape;967;p5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68" name="Google Shape;968;p54"/>
          <p:cNvSpPr txBox="1"/>
          <p:nvPr/>
        </p:nvSpPr>
        <p:spPr>
          <a:xfrm>
            <a:off x="3216312" y="103729"/>
            <a:ext cx="4903305"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and Derivatives</a:t>
            </a:r>
            <a:endParaRPr/>
          </a:p>
        </p:txBody>
      </p:sp>
      <p:pic>
        <p:nvPicPr>
          <p:cNvPr descr="A diagram of different molecules&#10;&#10;Description automatically generated with medium confidence" id="969" name="Google Shape;969;p54"/>
          <p:cNvPicPr preferRelativeResize="0"/>
          <p:nvPr/>
        </p:nvPicPr>
        <p:blipFill rotWithShape="1">
          <a:blip r:embed="rId5">
            <a:alphaModFix/>
          </a:blip>
          <a:srcRect b="0" l="0" r="0" t="0"/>
          <a:stretch/>
        </p:blipFill>
        <p:spPr>
          <a:xfrm>
            <a:off x="7178633" y="1657634"/>
            <a:ext cx="4903305" cy="4747454"/>
          </a:xfrm>
          <a:prstGeom prst="rect">
            <a:avLst/>
          </a:prstGeom>
          <a:noFill/>
          <a:ln>
            <a:noFill/>
          </a:ln>
        </p:spPr>
      </p:pic>
      <p:pic>
        <p:nvPicPr>
          <p:cNvPr descr="A black and white image of a football ball&#10;&#10;Description automatically generated" id="970" name="Google Shape;970;p54"/>
          <p:cNvPicPr preferRelativeResize="0"/>
          <p:nvPr/>
        </p:nvPicPr>
        <p:blipFill rotWithShape="1">
          <a:blip r:embed="rId6">
            <a:alphaModFix/>
          </a:blip>
          <a:srcRect b="0" l="0" r="0" t="0"/>
          <a:stretch/>
        </p:blipFill>
        <p:spPr>
          <a:xfrm>
            <a:off x="6535423" y="846723"/>
            <a:ext cx="1943973" cy="1943973"/>
          </a:xfrm>
          <a:prstGeom prst="rect">
            <a:avLst/>
          </a:prstGeom>
          <a:noFill/>
          <a:ln>
            <a:noFill/>
          </a:ln>
        </p:spPr>
      </p:pic>
      <p:sp>
        <p:nvSpPr>
          <p:cNvPr id="971" name="Google Shape;971;p54"/>
          <p:cNvSpPr txBox="1"/>
          <p:nvPr/>
        </p:nvSpPr>
        <p:spPr>
          <a:xfrm>
            <a:off x="-503582" y="1057470"/>
            <a:ext cx="7566992" cy="5286062"/>
          </a:xfrm>
          <a:prstGeom prst="rect">
            <a:avLst/>
          </a:prstGeom>
          <a:noFill/>
          <a:ln>
            <a:noFill/>
          </a:ln>
        </p:spPr>
        <p:txBody>
          <a:bodyPr anchorCtr="0" anchor="t" bIns="45700" lIns="91425" spcFirstLastPara="1" rIns="91425" wrap="square" tIns="45700">
            <a:spAutoFit/>
          </a:bodyPr>
          <a:lstStyle/>
          <a:p>
            <a:pPr indent="0" lvl="0" marL="584200" marR="541655" rtl="0" algn="just">
              <a:spcBef>
                <a:spcPts val="0"/>
              </a:spcBef>
              <a:spcAft>
                <a:spcPts val="0"/>
              </a:spcAft>
              <a:buNone/>
            </a:pPr>
            <a:r>
              <a:rPr lang="en-US" sz="2200">
                <a:solidFill>
                  <a:srgbClr val="000000"/>
                </a:solidFill>
                <a:latin typeface="Calibri"/>
                <a:ea typeface="Calibri"/>
                <a:cs typeface="Calibri"/>
                <a:sym typeface="Calibri"/>
              </a:rPr>
              <a:t>Fullerene is an allotrope of carbon. A fullerene is any series of hollow carbon molecules that form either a closed cage, as in a buckyball, or a cylinder, like a carbon nanotube. Fullerene molecules are named according to the number of carbon atoms in the structure. </a:t>
            </a:r>
            <a:r>
              <a:rPr b="1" lang="en-US" sz="2200">
                <a:solidFill>
                  <a:srgbClr val="000000"/>
                </a:solidFill>
                <a:latin typeface="Calibri"/>
                <a:ea typeface="Calibri"/>
                <a:cs typeface="Calibri"/>
                <a:sym typeface="Calibri"/>
              </a:rPr>
              <a:t>The most commonly created fullerene is the C60 molecule. It is also termed as Buckminsterfullerene</a:t>
            </a:r>
            <a:r>
              <a:rPr lang="en-US" sz="2200">
                <a:solidFill>
                  <a:srgbClr val="000000"/>
                </a:solidFill>
                <a:latin typeface="Calibri"/>
                <a:ea typeface="Calibri"/>
                <a:cs typeface="Calibri"/>
                <a:sym typeface="Calibri"/>
              </a:rPr>
              <a:t>. It has been named after an American architect Buckminster. The fullerene C60 is composed of </a:t>
            </a:r>
            <a:r>
              <a:rPr b="1" lang="en-US" sz="2200">
                <a:solidFill>
                  <a:srgbClr val="000000"/>
                </a:solidFill>
                <a:latin typeface="Calibri"/>
                <a:ea typeface="Calibri"/>
                <a:cs typeface="Calibri"/>
                <a:sym typeface="Calibri"/>
              </a:rPr>
              <a:t>60 carbon atoms and has a diameter of 7.09 A°. The C60 molecule is composed of 20 hexagonal and 12 pentagonal faces </a:t>
            </a:r>
            <a:r>
              <a:rPr lang="en-US" sz="2200">
                <a:solidFill>
                  <a:srgbClr val="000000"/>
                </a:solidFill>
                <a:latin typeface="Calibri"/>
                <a:ea typeface="Calibri"/>
                <a:cs typeface="Calibri"/>
                <a:sym typeface="Calibri"/>
              </a:rPr>
              <a:t>to form a spherical structure similar to a soccer ball with a diameter of ≈10 Å.</a:t>
            </a:r>
            <a:endParaRPr/>
          </a:p>
          <a:p>
            <a:pPr indent="0" lvl="0" marL="584200" marR="541655" rtl="0" algn="just">
              <a:spcBef>
                <a:spcPts val="890"/>
              </a:spcBef>
              <a:spcAft>
                <a:spcPts val="0"/>
              </a:spcAft>
              <a:buNone/>
            </a:pPr>
            <a:r>
              <a:rPr lang="en-US" sz="2200">
                <a:solidFill>
                  <a:schemeClr val="dk1"/>
                </a:solidFill>
                <a:latin typeface="Calibri"/>
                <a:ea typeface="Calibri"/>
                <a:cs typeface="Calibri"/>
                <a:sym typeface="Calibri"/>
              </a:rPr>
              <a:t>Buckminsterfullerene C 60 exhibits a band gap of </a:t>
            </a:r>
            <a:r>
              <a:rPr b="1" lang="en-US" sz="2200">
                <a:solidFill>
                  <a:schemeClr val="dk1"/>
                </a:solidFill>
                <a:latin typeface="Calibri"/>
                <a:ea typeface="Calibri"/>
                <a:cs typeface="Calibri"/>
                <a:sym typeface="Calibri"/>
              </a:rPr>
              <a:t>1.86 eV</a:t>
            </a:r>
            <a:r>
              <a:rPr lang="en-US" sz="2200">
                <a:solidFill>
                  <a:schemeClr val="dk1"/>
                </a:solidFill>
                <a:latin typeface="Calibri"/>
                <a:ea typeface="Calibri"/>
                <a:cs typeface="Calibri"/>
                <a:sym typeface="Calibri"/>
              </a:rPr>
              <a:t> and its derivative PCBM is 1.3 to 1.5 eV.</a:t>
            </a:r>
            <a:endParaRPr sz="22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5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77" name="Google Shape;977;p5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78" name="Google Shape;978;p55"/>
          <p:cNvSpPr txBox="1"/>
          <p:nvPr/>
        </p:nvSpPr>
        <p:spPr>
          <a:xfrm>
            <a:off x="4130714" y="83068"/>
            <a:ext cx="3437706"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Synthesis</a:t>
            </a:r>
            <a:endParaRPr/>
          </a:p>
        </p:txBody>
      </p:sp>
      <p:pic>
        <p:nvPicPr>
          <p:cNvPr id="979" name="Google Shape;979;p55"/>
          <p:cNvPicPr preferRelativeResize="0"/>
          <p:nvPr/>
        </p:nvPicPr>
        <p:blipFill rotWithShape="1">
          <a:blip r:embed="rId5">
            <a:alphaModFix/>
          </a:blip>
          <a:srcRect b="0" l="0" r="0" t="0"/>
          <a:stretch/>
        </p:blipFill>
        <p:spPr>
          <a:xfrm>
            <a:off x="4985456" y="3560441"/>
            <a:ext cx="6763876" cy="2494335"/>
          </a:xfrm>
          <a:prstGeom prst="rect">
            <a:avLst/>
          </a:prstGeom>
          <a:noFill/>
          <a:ln>
            <a:noFill/>
          </a:ln>
        </p:spPr>
      </p:pic>
      <p:sp>
        <p:nvSpPr>
          <p:cNvPr id="980" name="Google Shape;980;p55"/>
          <p:cNvSpPr txBox="1"/>
          <p:nvPr/>
        </p:nvSpPr>
        <p:spPr>
          <a:xfrm>
            <a:off x="218660" y="803224"/>
            <a:ext cx="11754679"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Historically, the first technique to synthesize fullerenes was based on laser ablation of graphite targets in a He gas; however, this does not produce large quantities of the material and is thus mostly used for research studies. The first method to produce large quantities  (several grams per day) of fullerenes was first developed by Kratschmer et al. [http://dx.doi.org/10.1038%2F347354a0] and consisted of an AC arc discharge between high purity graphite rods in 100–200 Torr of helium (He) or Argon (Ar) gas and temp of 2000 °C. At this temperature, the electrodes evaporate carbon, forming soot that contains fullerenes, which then condenses on the cool walls of a reactor made of stainless steel or Pyrex. </a:t>
            </a:r>
            <a:endParaRPr sz="1800">
              <a:solidFill>
                <a:schemeClr val="dk1"/>
              </a:solidFill>
              <a:latin typeface="Calibri"/>
              <a:ea typeface="Calibri"/>
              <a:cs typeface="Calibri"/>
              <a:sym typeface="Calibri"/>
            </a:endParaRPr>
          </a:p>
        </p:txBody>
      </p:sp>
      <p:sp>
        <p:nvSpPr>
          <p:cNvPr id="981" name="Google Shape;981;p55"/>
          <p:cNvSpPr txBox="1"/>
          <p:nvPr/>
        </p:nvSpPr>
        <p:spPr>
          <a:xfrm>
            <a:off x="218660" y="3360773"/>
            <a:ext cx="4008783"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C60 can be produced by the flash vacuum pyrolysis of </a:t>
            </a:r>
            <a:r>
              <a:rPr lang="en-US" sz="2000" u="sng">
                <a:solidFill>
                  <a:schemeClr val="dk1"/>
                </a:solidFill>
                <a:latin typeface="Calibri"/>
                <a:ea typeface="Calibri"/>
                <a:cs typeface="Calibri"/>
                <a:sym typeface="Calibri"/>
                <a:hlinkClick r:id="rId6">
                  <a:extLst>
                    <a:ext uri="{A12FA001-AC4F-418D-AE19-62706E023703}">
                      <ahyp:hlinkClr val="tx"/>
                    </a:ext>
                  </a:extLst>
                </a:hlinkClick>
              </a:rPr>
              <a:t>polycyclic aromatic hydrocarbon</a:t>
            </a:r>
            <a:r>
              <a:rPr lang="en-US" sz="2000">
                <a:solidFill>
                  <a:schemeClr val="dk1"/>
                </a:solidFill>
                <a:latin typeface="Calibri"/>
                <a:ea typeface="Calibri"/>
                <a:cs typeface="Calibri"/>
                <a:sym typeface="Calibri"/>
              </a:rPr>
              <a:t> consisting of 12 hexagons, including 3 Cl substituted  and 3 pentagons at 1100 °C and 0.01 </a:t>
            </a:r>
            <a:r>
              <a:rPr lang="en-US" sz="2000" u="sng">
                <a:solidFill>
                  <a:schemeClr val="dk1"/>
                </a:solidFill>
                <a:latin typeface="Calibri"/>
                <a:ea typeface="Calibri"/>
                <a:cs typeface="Calibri"/>
                <a:sym typeface="Calibri"/>
                <a:hlinkClick r:id="rId7">
                  <a:extLst>
                    <a:ext uri="{A12FA001-AC4F-418D-AE19-62706E023703}">
                      <ahyp:hlinkClr val="tx"/>
                    </a:ext>
                  </a:extLst>
                </a:hlinkClick>
              </a:rPr>
              <a:t>Torr</a:t>
            </a:r>
            <a:r>
              <a:rPr lang="en-US" sz="2000">
                <a:solidFill>
                  <a:schemeClr val="dk1"/>
                </a:solidFill>
                <a:latin typeface="Calibri"/>
                <a:ea typeface="Calibri"/>
                <a:cs typeface="Calibri"/>
                <a:sym typeface="Calibri"/>
              </a:rPr>
              <a:t>. The three </a:t>
            </a:r>
            <a:r>
              <a:rPr lang="en-US" sz="2000" u="sng">
                <a:solidFill>
                  <a:schemeClr val="dk1"/>
                </a:solidFill>
                <a:latin typeface="Calibri"/>
                <a:ea typeface="Calibri"/>
                <a:cs typeface="Calibri"/>
                <a:sym typeface="Calibri"/>
                <a:hlinkClick r:id="rId8">
                  <a:extLst>
                    <a:ext uri="{A12FA001-AC4F-418D-AE19-62706E023703}">
                      <ahyp:hlinkClr val="tx"/>
                    </a:ext>
                  </a:extLst>
                </a:hlinkClick>
              </a:rPr>
              <a:t>carbon chlorine bonds</a:t>
            </a:r>
            <a:r>
              <a:rPr lang="en-US" sz="2000">
                <a:solidFill>
                  <a:schemeClr val="dk1"/>
                </a:solidFill>
                <a:latin typeface="Calibri"/>
                <a:ea typeface="Calibri"/>
                <a:cs typeface="Calibri"/>
                <a:sym typeface="Calibri"/>
              </a:rPr>
              <a:t> served as </a:t>
            </a:r>
            <a:r>
              <a:rPr lang="en-US" sz="2000" u="sng">
                <a:solidFill>
                  <a:schemeClr val="dk1"/>
                </a:solidFill>
                <a:latin typeface="Calibri"/>
                <a:ea typeface="Calibri"/>
                <a:cs typeface="Calibri"/>
                <a:sym typeface="Calibri"/>
                <a:hlinkClick r:id="rId9">
                  <a:extLst>
                    <a:ext uri="{A12FA001-AC4F-418D-AE19-62706E023703}">
                      <ahyp:hlinkClr val="tx"/>
                    </a:ext>
                  </a:extLst>
                </a:hlinkClick>
              </a:rPr>
              <a:t>free radical</a:t>
            </a:r>
            <a:r>
              <a:rPr lang="en-US" sz="2000">
                <a:solidFill>
                  <a:schemeClr val="dk1"/>
                </a:solidFill>
                <a:latin typeface="Calibri"/>
                <a:ea typeface="Calibri"/>
                <a:cs typeface="Calibri"/>
                <a:sym typeface="Calibri"/>
              </a:rPr>
              <a:t> incubators and the ball was stitched up in to C60.</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5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87" name="Google Shape;987;p5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988" name="Google Shape;988;p56"/>
          <p:cNvSpPr txBox="1"/>
          <p:nvPr/>
        </p:nvSpPr>
        <p:spPr>
          <a:xfrm>
            <a:off x="2955236" y="239621"/>
            <a:ext cx="6785112" cy="954107"/>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Fullerene  Derivatives- PCBM</a:t>
            </a:r>
            <a:endParaRPr b="1" sz="2800">
              <a:solidFill>
                <a:schemeClr val="lt1"/>
              </a:solidFill>
              <a:latin typeface="Calibri"/>
              <a:ea typeface="Calibri"/>
              <a:cs typeface="Calibri"/>
              <a:sym typeface="Calibri"/>
            </a:endParaRPr>
          </a:p>
          <a:p>
            <a:pPr indent="0" lvl="0" marL="0" marR="0" rtl="0" algn="ctr">
              <a:spcBef>
                <a:spcPts val="0"/>
              </a:spcBef>
              <a:spcAft>
                <a:spcPts val="0"/>
              </a:spcAft>
              <a:buNone/>
            </a:pPr>
            <a:r>
              <a:rPr lang="en-US" sz="2800">
                <a:solidFill>
                  <a:schemeClr val="lt1"/>
                </a:solidFill>
                <a:latin typeface="Calibri"/>
                <a:ea typeface="Calibri"/>
                <a:cs typeface="Calibri"/>
                <a:sym typeface="Calibri"/>
              </a:rPr>
              <a:t>[6,6]-phenyl-C</a:t>
            </a:r>
            <a:r>
              <a:rPr baseline="-25000" lang="en-US" sz="2800">
                <a:solidFill>
                  <a:schemeClr val="lt1"/>
                </a:solidFill>
                <a:latin typeface="Calibri"/>
                <a:ea typeface="Calibri"/>
                <a:cs typeface="Calibri"/>
                <a:sym typeface="Calibri"/>
              </a:rPr>
              <a:t>61</a:t>
            </a:r>
            <a:r>
              <a:rPr lang="en-US" sz="2800">
                <a:solidFill>
                  <a:schemeClr val="lt1"/>
                </a:solidFill>
                <a:latin typeface="Calibri"/>
                <a:ea typeface="Calibri"/>
                <a:cs typeface="Calibri"/>
                <a:sym typeface="Calibri"/>
              </a:rPr>
              <a:t>-butyric acid methyl ester. </a:t>
            </a:r>
            <a:endParaRPr b="1" sz="2800">
              <a:solidFill>
                <a:schemeClr val="lt1"/>
              </a:solidFill>
              <a:latin typeface="Calibri"/>
              <a:ea typeface="Calibri"/>
              <a:cs typeface="Calibri"/>
              <a:sym typeface="Calibri"/>
            </a:endParaRPr>
          </a:p>
        </p:txBody>
      </p:sp>
      <p:pic>
        <p:nvPicPr>
          <p:cNvPr descr="A diagram of a molecule&#10;&#10;Description automatically generated" id="989" name="Google Shape;989;p56"/>
          <p:cNvPicPr preferRelativeResize="0"/>
          <p:nvPr/>
        </p:nvPicPr>
        <p:blipFill rotWithShape="1">
          <a:blip r:embed="rId5">
            <a:alphaModFix/>
          </a:blip>
          <a:srcRect b="0" l="0" r="0" t="0"/>
          <a:stretch/>
        </p:blipFill>
        <p:spPr>
          <a:xfrm>
            <a:off x="2894539" y="3132156"/>
            <a:ext cx="8175195" cy="2534312"/>
          </a:xfrm>
          <a:prstGeom prst="rect">
            <a:avLst/>
          </a:prstGeom>
          <a:noFill/>
          <a:ln>
            <a:noFill/>
          </a:ln>
        </p:spPr>
      </p:pic>
      <p:sp>
        <p:nvSpPr>
          <p:cNvPr id="990" name="Google Shape;990;p56"/>
          <p:cNvSpPr txBox="1"/>
          <p:nvPr/>
        </p:nvSpPr>
        <p:spPr>
          <a:xfrm>
            <a:off x="573063" y="6110117"/>
            <a:ext cx="60983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General method for the synthesis of PCBM (3) via fulleroid 2</a:t>
            </a:r>
            <a:endParaRPr/>
          </a:p>
        </p:txBody>
      </p:sp>
      <p:sp>
        <p:nvSpPr>
          <p:cNvPr id="991" name="Google Shape;991;p56"/>
          <p:cNvSpPr txBox="1"/>
          <p:nvPr/>
        </p:nvSpPr>
        <p:spPr>
          <a:xfrm>
            <a:off x="7527235" y="5925451"/>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https://doi.org/10.1002/ejoc.201700745</a:t>
            </a:r>
            <a:endParaRPr sz="1800">
              <a:solidFill>
                <a:schemeClr val="dk1"/>
              </a:solidFill>
              <a:latin typeface="Calibri"/>
              <a:ea typeface="Calibri"/>
              <a:cs typeface="Calibri"/>
              <a:sym typeface="Calibri"/>
            </a:endParaRPr>
          </a:p>
        </p:txBody>
      </p:sp>
      <p:sp>
        <p:nvSpPr>
          <p:cNvPr id="992" name="Google Shape;992;p56"/>
          <p:cNvSpPr txBox="1"/>
          <p:nvPr/>
        </p:nvSpPr>
        <p:spPr>
          <a:xfrm>
            <a:off x="450574" y="1303513"/>
            <a:ext cx="11396869"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 The general method for the synthesis of PCBM comprises two steps: (i) [2+1] cycloaddition to prepare fulleroid 2 from C60 and diazoalkane 1; (ii) isomerization of 2 leading to PCBM (3) (Scheme 1).  The second step can be performed by thermal isomerization or photoisomerization. </a:t>
            </a:r>
            <a:endParaRPr/>
          </a:p>
        </p:txBody>
      </p:sp>
      <p:sp>
        <p:nvSpPr>
          <p:cNvPr id="993" name="Google Shape;993;p56"/>
          <p:cNvSpPr txBox="1"/>
          <p:nvPr/>
        </p:nvSpPr>
        <p:spPr>
          <a:xfrm>
            <a:off x="111582" y="4399312"/>
            <a:ext cx="2523881"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PCBM</a:t>
            </a:r>
            <a:r>
              <a:rPr b="1" lang="en-US" sz="18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optimal bandgap is around 1.3 to 1.5 eV. </a:t>
            </a:r>
            <a:endParaRPr b="1" sz="24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pic>
        <p:nvPicPr>
          <p:cNvPr id="998" name="Google Shape;998;p57"/>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999" name="Google Shape;999;p57"/>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000" name="Google Shape;1000;p57"/>
          <p:cNvSpPr txBox="1"/>
          <p:nvPr/>
        </p:nvSpPr>
        <p:spPr>
          <a:xfrm>
            <a:off x="2840247" y="188126"/>
            <a:ext cx="6317005" cy="584775"/>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Calibri"/>
                <a:ea typeface="Calibri"/>
                <a:cs typeface="Calibri"/>
                <a:sym typeface="Calibri"/>
              </a:rPr>
              <a:t>Applications - Organic Solar Cells</a:t>
            </a:r>
            <a:endParaRPr/>
          </a:p>
        </p:txBody>
      </p:sp>
      <p:pic>
        <p:nvPicPr>
          <p:cNvPr descr="A diagram of a structure&#10;&#10;Description automatically generated" id="1001" name="Google Shape;1001;p57"/>
          <p:cNvPicPr preferRelativeResize="0"/>
          <p:nvPr/>
        </p:nvPicPr>
        <p:blipFill rotWithShape="1">
          <a:blip r:embed="rId5">
            <a:alphaModFix/>
          </a:blip>
          <a:srcRect b="0" l="0" r="0" t="0"/>
          <a:stretch/>
        </p:blipFill>
        <p:spPr>
          <a:xfrm>
            <a:off x="391075" y="2025748"/>
            <a:ext cx="5192126" cy="3905789"/>
          </a:xfrm>
          <a:prstGeom prst="rect">
            <a:avLst/>
          </a:prstGeom>
          <a:noFill/>
          <a:ln>
            <a:noFill/>
          </a:ln>
        </p:spPr>
      </p:pic>
      <p:pic>
        <p:nvPicPr>
          <p:cNvPr descr="A diagram of a transistor&#10;&#10;Description automatically generated" id="1002" name="Google Shape;1002;p57"/>
          <p:cNvPicPr preferRelativeResize="0"/>
          <p:nvPr/>
        </p:nvPicPr>
        <p:blipFill rotWithShape="1">
          <a:blip r:embed="rId6">
            <a:alphaModFix/>
          </a:blip>
          <a:srcRect b="0" l="0" r="0" t="0"/>
          <a:stretch/>
        </p:blipFill>
        <p:spPr>
          <a:xfrm>
            <a:off x="5583201" y="1890638"/>
            <a:ext cx="6293091" cy="377585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58"/>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08" name="Google Shape;1008;p58"/>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diagram of chemical formulas&#10;&#10;Description automatically generated" id="1009" name="Google Shape;1009;p58"/>
          <p:cNvPicPr preferRelativeResize="0"/>
          <p:nvPr/>
        </p:nvPicPr>
        <p:blipFill rotWithShape="1">
          <a:blip r:embed="rId5">
            <a:alphaModFix/>
          </a:blip>
          <a:srcRect b="0" l="0" r="0" t="0"/>
          <a:stretch/>
        </p:blipFill>
        <p:spPr>
          <a:xfrm>
            <a:off x="300997" y="1757096"/>
            <a:ext cx="5824667" cy="3466450"/>
          </a:xfrm>
          <a:prstGeom prst="rect">
            <a:avLst/>
          </a:prstGeom>
          <a:noFill/>
          <a:ln>
            <a:noFill/>
          </a:ln>
        </p:spPr>
      </p:pic>
      <p:sp>
        <p:nvSpPr>
          <p:cNvPr id="1010" name="Google Shape;1010;p58"/>
          <p:cNvSpPr txBox="1"/>
          <p:nvPr/>
        </p:nvSpPr>
        <p:spPr>
          <a:xfrm>
            <a:off x="2649290" y="138813"/>
            <a:ext cx="6952748"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Pentacene/Fullerene derivatives Applications</a:t>
            </a:r>
            <a:endParaRPr/>
          </a:p>
        </p:txBody>
      </p:sp>
      <p:sp>
        <p:nvSpPr>
          <p:cNvPr id="1011" name="Google Shape;1011;p58"/>
          <p:cNvSpPr txBox="1"/>
          <p:nvPr/>
        </p:nvSpPr>
        <p:spPr>
          <a:xfrm>
            <a:off x="1219900" y="6011277"/>
            <a:ext cx="331182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single-heterojunction organic solar cells (left) and light-emitting diodes (right). B</a:t>
            </a:r>
            <a:endParaRPr sz="1800">
              <a:solidFill>
                <a:schemeClr val="dk1"/>
              </a:solidFill>
              <a:latin typeface="Calibri"/>
              <a:ea typeface="Calibri"/>
              <a:cs typeface="Calibri"/>
              <a:sym typeface="Calibri"/>
            </a:endParaRPr>
          </a:p>
        </p:txBody>
      </p:sp>
      <p:sp>
        <p:nvSpPr>
          <p:cNvPr id="1012" name="Google Shape;1012;p58"/>
          <p:cNvSpPr txBox="1"/>
          <p:nvPr/>
        </p:nvSpPr>
        <p:spPr>
          <a:xfrm>
            <a:off x="6255026" y="1121420"/>
            <a:ext cx="5494305" cy="5016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TIPS pentacene has  found use as a </a:t>
            </a:r>
            <a:r>
              <a:rPr b="1" lang="en-US" sz="2000">
                <a:solidFill>
                  <a:schemeClr val="dk1"/>
                </a:solidFill>
                <a:latin typeface="Calibri"/>
                <a:ea typeface="Calibri"/>
                <a:cs typeface="Calibri"/>
                <a:sym typeface="Calibri"/>
              </a:rPr>
              <a:t>donor </a:t>
            </a:r>
            <a:r>
              <a:rPr lang="en-US" sz="2000">
                <a:solidFill>
                  <a:schemeClr val="dk1"/>
                </a:solidFill>
                <a:latin typeface="Calibri"/>
                <a:ea typeface="Calibri"/>
                <a:cs typeface="Calibri"/>
                <a:sym typeface="Calibri"/>
              </a:rPr>
              <a:t>in single-heterojunction solar cells (</a:t>
            </a:r>
            <a:r>
              <a:rPr b="1" lang="en-US" sz="2000">
                <a:solidFill>
                  <a:schemeClr val="dk1"/>
                </a:solidFill>
                <a:latin typeface="Calibri"/>
                <a:ea typeface="Calibri"/>
                <a:cs typeface="Calibri"/>
                <a:sym typeface="Calibri"/>
              </a:rPr>
              <a:t>Figure </a:t>
            </a:r>
            <a:r>
              <a:rPr lang="en-US" sz="2000">
                <a:solidFill>
                  <a:schemeClr val="dk1"/>
                </a:solidFill>
                <a:latin typeface="Calibri"/>
                <a:ea typeface="Calibri"/>
                <a:cs typeface="Calibri"/>
                <a:sym typeface="Calibri"/>
              </a:rPr>
              <a:t>). </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Solution deposited films of TIPS pentacene were paired with vacuum-deposited C60 (as an acceptor) to yield solar cells with 0.52% efficiency. </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Alternatively, all vacuum- deposited single heterojunction cells with TIPS pentacene and C60 yielded solar cells with efficiency of 0.42%. </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Dioxole-functionalized derivative 5 performed somewhat better in these vacuum-deposited devices, yielding efficiencies up to 0.74%. </a:t>
            </a:r>
            <a:endParaRPr/>
          </a:p>
          <a:p>
            <a:pPr indent="-342900" lvl="0" marL="34290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Derivative </a:t>
            </a:r>
            <a:r>
              <a:rPr b="1" lang="en-US" sz="2000">
                <a:solidFill>
                  <a:schemeClr val="dk1"/>
                </a:solidFill>
                <a:latin typeface="Calibri"/>
                <a:ea typeface="Calibri"/>
                <a:cs typeface="Calibri"/>
                <a:sym typeface="Calibri"/>
              </a:rPr>
              <a:t>5</a:t>
            </a:r>
            <a:r>
              <a:rPr lang="en-US" sz="2000">
                <a:solidFill>
                  <a:schemeClr val="dk1"/>
                </a:solidFill>
                <a:latin typeface="Calibri"/>
                <a:ea typeface="Calibri"/>
                <a:cs typeface="Calibri"/>
                <a:sym typeface="Calibri"/>
              </a:rPr>
              <a:t> is an intensely fluorescent compound and has also been used to fabricate red organic </a:t>
            </a:r>
            <a:r>
              <a:rPr b="1" lang="en-US" sz="2000">
                <a:solidFill>
                  <a:schemeClr val="dk1"/>
                </a:solidFill>
                <a:latin typeface="Calibri"/>
                <a:ea typeface="Calibri"/>
                <a:cs typeface="Calibri"/>
                <a:sym typeface="Calibri"/>
              </a:rPr>
              <a:t>light emitting diodes with external quantum efficiency of 3.3%.</a:t>
            </a:r>
            <a:endParaRPr b="1" sz="2000">
              <a:solidFill>
                <a:schemeClr val="dk1"/>
              </a:solidFill>
              <a:latin typeface="Calibri"/>
              <a:ea typeface="Calibri"/>
              <a:cs typeface="Calibri"/>
              <a:sym typeface="Calibri"/>
            </a:endParaRPr>
          </a:p>
        </p:txBody>
      </p:sp>
      <p:sp>
        <p:nvSpPr>
          <p:cNvPr id="1013" name="Google Shape;1013;p58"/>
          <p:cNvSpPr txBox="1"/>
          <p:nvPr/>
        </p:nvSpPr>
        <p:spPr>
          <a:xfrm>
            <a:off x="1613452" y="5335107"/>
            <a:ext cx="9076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TIPS</a:t>
            </a:r>
            <a:endParaRPr/>
          </a:p>
        </p:txBody>
      </p:sp>
      <p:sp>
        <p:nvSpPr>
          <p:cNvPr id="1014" name="Google Shape;1014;p58"/>
          <p:cNvSpPr txBox="1"/>
          <p:nvPr/>
        </p:nvSpPr>
        <p:spPr>
          <a:xfrm>
            <a:off x="300998" y="1049679"/>
            <a:ext cx="3644348" cy="584775"/>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Organic Solar Cells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pic>
        <p:nvPicPr>
          <p:cNvPr id="1019" name="Google Shape;1019;p5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20" name="Google Shape;1020;p5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diagram of a structure&#10;&#10;Description automatically generated" id="1021" name="Google Shape;1021;p59"/>
          <p:cNvPicPr preferRelativeResize="0"/>
          <p:nvPr/>
        </p:nvPicPr>
        <p:blipFill rotWithShape="1">
          <a:blip r:embed="rId5">
            <a:alphaModFix/>
          </a:blip>
          <a:srcRect b="0" l="0" r="0" t="0"/>
          <a:stretch/>
        </p:blipFill>
        <p:spPr>
          <a:xfrm>
            <a:off x="322049" y="1590873"/>
            <a:ext cx="5614926" cy="4223841"/>
          </a:xfrm>
          <a:prstGeom prst="rect">
            <a:avLst/>
          </a:prstGeom>
          <a:noFill/>
          <a:ln>
            <a:noFill/>
          </a:ln>
        </p:spPr>
      </p:pic>
      <p:sp>
        <p:nvSpPr>
          <p:cNvPr id="1022" name="Google Shape;1022;p59"/>
          <p:cNvSpPr txBox="1"/>
          <p:nvPr/>
        </p:nvSpPr>
        <p:spPr>
          <a:xfrm>
            <a:off x="940904" y="896322"/>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Organic Solar Cell (OPV) Materials</a:t>
            </a:r>
            <a:endParaRPr/>
          </a:p>
        </p:txBody>
      </p:sp>
      <p:sp>
        <p:nvSpPr>
          <p:cNvPr id="1023" name="Google Shape;1023;p59"/>
          <p:cNvSpPr txBox="1"/>
          <p:nvPr/>
        </p:nvSpPr>
        <p:spPr>
          <a:xfrm>
            <a:off x="6267339" y="2399409"/>
            <a:ext cx="5217360" cy="255454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The OPV device usually requires a bulk heterojunction (BHJ) which can be fabricated by mixing an electron-donor (p-type semiconductor) and electron-acceptor (n-type semiconductor). The former material involves a π-conjugated polymer and a small molecule semiconductor, and the latter material is normally a fullerene derivative.  </a:t>
            </a:r>
            <a:r>
              <a:rPr b="1" lang="en-US" sz="2000">
                <a:solidFill>
                  <a:schemeClr val="dk1"/>
                </a:solidFill>
                <a:latin typeface="Calibri"/>
                <a:ea typeface="Calibri"/>
                <a:cs typeface="Calibri"/>
                <a:sym typeface="Calibri"/>
              </a:rPr>
              <a:t>PCBM is electron acceptors</a:t>
            </a:r>
            <a:endParaRPr b="1" sz="2000">
              <a:solidFill>
                <a:schemeClr val="dk1"/>
              </a:solidFill>
              <a:latin typeface="Calibri"/>
              <a:ea typeface="Calibri"/>
              <a:cs typeface="Calibri"/>
              <a:sym typeface="Calibri"/>
            </a:endParaRPr>
          </a:p>
        </p:txBody>
      </p:sp>
      <p:sp>
        <p:nvSpPr>
          <p:cNvPr id="1024" name="Google Shape;1024;p59"/>
          <p:cNvSpPr txBox="1"/>
          <p:nvPr/>
        </p:nvSpPr>
        <p:spPr>
          <a:xfrm>
            <a:off x="3597309" y="188126"/>
            <a:ext cx="5424103"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Derivatives Applications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title"/>
          </p:nvPr>
        </p:nvSpPr>
        <p:spPr>
          <a:xfrm>
            <a:off x="5284477" y="182906"/>
            <a:ext cx="1815579" cy="424534"/>
          </a:xfrm>
          <a:prstGeom prst="rect">
            <a:avLst/>
          </a:prstGeom>
          <a:gradFill>
            <a:gsLst>
              <a:gs pos="0">
                <a:srgbClr val="A6B6DE"/>
              </a:gs>
              <a:gs pos="50000">
                <a:srgbClr val="98AAD9"/>
              </a:gs>
              <a:gs pos="100000">
                <a:srgbClr val="859CD7"/>
              </a:gs>
            </a:gsLst>
            <a:lin ang="5400000" scaled="0"/>
          </a:gra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Silicon</a:t>
            </a:r>
            <a:endParaRPr/>
          </a:p>
        </p:txBody>
      </p:sp>
      <p:pic>
        <p:nvPicPr>
          <p:cNvPr id="169" name="Google Shape;169;p6"/>
          <p:cNvPicPr preferRelativeResize="0"/>
          <p:nvPr/>
        </p:nvPicPr>
        <p:blipFill rotWithShape="1">
          <a:blip r:embed="rId3">
            <a:alphaModFix/>
          </a:blip>
          <a:srcRect b="0" l="0" r="0" t="0"/>
          <a:stretch/>
        </p:blipFill>
        <p:spPr>
          <a:xfrm>
            <a:off x="432664" y="1250497"/>
            <a:ext cx="2666572" cy="2578970"/>
          </a:xfrm>
          <a:prstGeom prst="rect">
            <a:avLst/>
          </a:prstGeom>
          <a:noFill/>
          <a:ln>
            <a:noFill/>
          </a:ln>
        </p:spPr>
      </p:pic>
      <p:grpSp>
        <p:nvGrpSpPr>
          <p:cNvPr id="170" name="Google Shape;170;p6"/>
          <p:cNvGrpSpPr/>
          <p:nvPr/>
        </p:nvGrpSpPr>
        <p:grpSpPr>
          <a:xfrm>
            <a:off x="3373593" y="1393421"/>
            <a:ext cx="2818673" cy="3047786"/>
            <a:chOff x="2928" y="768"/>
            <a:chExt cx="2441" cy="2640"/>
          </a:xfrm>
        </p:grpSpPr>
        <p:sp>
          <p:nvSpPr>
            <p:cNvPr id="171" name="Google Shape;171;p6"/>
            <p:cNvSpPr/>
            <p:nvPr/>
          </p:nvSpPr>
          <p:spPr>
            <a:xfrm>
              <a:off x="2928" y="768"/>
              <a:ext cx="2441" cy="26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172" name="Google Shape;172;p6"/>
            <p:cNvSpPr/>
            <p:nvPr/>
          </p:nvSpPr>
          <p:spPr>
            <a:xfrm>
              <a:off x="3946" y="2039"/>
              <a:ext cx="393"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3" name="Google Shape;173;p6"/>
            <p:cNvSpPr/>
            <p:nvPr/>
          </p:nvSpPr>
          <p:spPr>
            <a:xfrm>
              <a:off x="3946" y="2039"/>
              <a:ext cx="393" cy="402"/>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4" name="Google Shape;174;p6"/>
            <p:cNvSpPr/>
            <p:nvPr/>
          </p:nvSpPr>
          <p:spPr>
            <a:xfrm>
              <a:off x="3762" y="1882"/>
              <a:ext cx="773" cy="747"/>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5" name="Google Shape;175;p6"/>
            <p:cNvSpPr/>
            <p:nvPr/>
          </p:nvSpPr>
          <p:spPr>
            <a:xfrm>
              <a:off x="4489" y="2307"/>
              <a:ext cx="84" cy="80"/>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6" name="Google Shape;176;p6"/>
            <p:cNvSpPr/>
            <p:nvPr/>
          </p:nvSpPr>
          <p:spPr>
            <a:xfrm>
              <a:off x="4180" y="1852"/>
              <a:ext cx="84"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7" name="Google Shape;177;p6"/>
            <p:cNvSpPr/>
            <p:nvPr/>
          </p:nvSpPr>
          <p:spPr>
            <a:xfrm>
              <a:off x="3712" y="2117"/>
              <a:ext cx="95" cy="7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8" name="Google Shape;178;p6"/>
            <p:cNvSpPr/>
            <p:nvPr/>
          </p:nvSpPr>
          <p:spPr>
            <a:xfrm>
              <a:off x="4029" y="1862"/>
              <a:ext cx="95" cy="6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79" name="Google Shape;179;p6"/>
            <p:cNvSpPr/>
            <p:nvPr/>
          </p:nvSpPr>
          <p:spPr>
            <a:xfrm>
              <a:off x="4050" y="2583"/>
              <a:ext cx="8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0" name="Google Shape;180;p6"/>
            <p:cNvSpPr/>
            <p:nvPr/>
          </p:nvSpPr>
          <p:spPr>
            <a:xfrm>
              <a:off x="3187" y="2017"/>
              <a:ext cx="397"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1" name="Google Shape;181;p6"/>
            <p:cNvSpPr/>
            <p:nvPr/>
          </p:nvSpPr>
          <p:spPr>
            <a:xfrm>
              <a:off x="3187" y="2017"/>
              <a:ext cx="397" cy="402"/>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2" name="Google Shape;182;p6"/>
            <p:cNvSpPr/>
            <p:nvPr/>
          </p:nvSpPr>
          <p:spPr>
            <a:xfrm>
              <a:off x="2993" y="1862"/>
              <a:ext cx="774" cy="748"/>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3" name="Google Shape;183;p6"/>
            <p:cNvSpPr/>
            <p:nvPr/>
          </p:nvSpPr>
          <p:spPr>
            <a:xfrm>
              <a:off x="2946" y="2175"/>
              <a:ext cx="95" cy="7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4" name="Google Shape;184;p6"/>
            <p:cNvSpPr/>
            <p:nvPr/>
          </p:nvSpPr>
          <p:spPr>
            <a:xfrm>
              <a:off x="3273" y="1830"/>
              <a:ext cx="85" cy="67"/>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5" name="Google Shape;185;p6"/>
            <p:cNvSpPr/>
            <p:nvPr/>
          </p:nvSpPr>
          <p:spPr>
            <a:xfrm>
              <a:off x="3252" y="2572"/>
              <a:ext cx="87" cy="7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6" name="Google Shape;186;p6"/>
            <p:cNvSpPr/>
            <p:nvPr/>
          </p:nvSpPr>
          <p:spPr>
            <a:xfrm>
              <a:off x="3913" y="1307"/>
              <a:ext cx="398" cy="40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7" name="Google Shape;187;p6"/>
            <p:cNvSpPr/>
            <p:nvPr/>
          </p:nvSpPr>
          <p:spPr>
            <a:xfrm>
              <a:off x="3917" y="1307"/>
              <a:ext cx="394" cy="403"/>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8" name="Google Shape;188;p6"/>
            <p:cNvSpPr/>
            <p:nvPr/>
          </p:nvSpPr>
          <p:spPr>
            <a:xfrm>
              <a:off x="3730" y="1150"/>
              <a:ext cx="782" cy="747"/>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89" name="Google Shape;189;p6"/>
            <p:cNvSpPr/>
            <p:nvPr/>
          </p:nvSpPr>
          <p:spPr>
            <a:xfrm>
              <a:off x="4457" y="1444"/>
              <a:ext cx="88" cy="78"/>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0" name="Google Shape;190;p6"/>
            <p:cNvSpPr/>
            <p:nvPr/>
          </p:nvSpPr>
          <p:spPr>
            <a:xfrm>
              <a:off x="3690" y="1414"/>
              <a:ext cx="9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1" name="Google Shape;191;p6"/>
            <p:cNvSpPr/>
            <p:nvPr/>
          </p:nvSpPr>
          <p:spPr>
            <a:xfrm>
              <a:off x="4050" y="1120"/>
              <a:ext cx="85" cy="6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2" name="Google Shape;192;p6"/>
            <p:cNvSpPr/>
            <p:nvPr/>
          </p:nvSpPr>
          <p:spPr>
            <a:xfrm>
              <a:off x="4712" y="2061"/>
              <a:ext cx="394"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3" name="Google Shape;193;p6"/>
            <p:cNvSpPr/>
            <p:nvPr/>
          </p:nvSpPr>
          <p:spPr>
            <a:xfrm>
              <a:off x="4712" y="2061"/>
              <a:ext cx="394" cy="402"/>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4" name="Google Shape;194;p6"/>
            <p:cNvSpPr/>
            <p:nvPr/>
          </p:nvSpPr>
          <p:spPr>
            <a:xfrm>
              <a:off x="4529" y="1893"/>
              <a:ext cx="772" cy="758"/>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5" name="Google Shape;195;p6"/>
            <p:cNvSpPr/>
            <p:nvPr/>
          </p:nvSpPr>
          <p:spPr>
            <a:xfrm>
              <a:off x="5234" y="2237"/>
              <a:ext cx="88" cy="76"/>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6" name="Google Shape;196;p6"/>
            <p:cNvSpPr/>
            <p:nvPr/>
          </p:nvSpPr>
          <p:spPr>
            <a:xfrm>
              <a:off x="4817" y="1869"/>
              <a:ext cx="85" cy="6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7" name="Google Shape;197;p6"/>
            <p:cNvSpPr/>
            <p:nvPr/>
          </p:nvSpPr>
          <p:spPr>
            <a:xfrm>
              <a:off x="4828" y="2605"/>
              <a:ext cx="84"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8" name="Google Shape;198;p6"/>
            <p:cNvSpPr/>
            <p:nvPr/>
          </p:nvSpPr>
          <p:spPr>
            <a:xfrm>
              <a:off x="3723" y="2267"/>
              <a:ext cx="84" cy="78"/>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199" name="Google Shape;199;p6"/>
            <p:cNvSpPr/>
            <p:nvPr/>
          </p:nvSpPr>
          <p:spPr>
            <a:xfrm>
              <a:off x="4500" y="3010"/>
              <a:ext cx="95" cy="78"/>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0" name="Google Shape;200;p6"/>
            <p:cNvSpPr/>
            <p:nvPr/>
          </p:nvSpPr>
          <p:spPr>
            <a:xfrm>
              <a:off x="4533" y="2966"/>
              <a:ext cx="102" cy="1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1" name="Google Shape;201;p6"/>
            <p:cNvSpPr/>
            <p:nvPr/>
          </p:nvSpPr>
          <p:spPr>
            <a:xfrm>
              <a:off x="4533" y="2969"/>
              <a:ext cx="32" cy="1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2" name="Google Shape;202;p6"/>
            <p:cNvSpPr/>
            <p:nvPr/>
          </p:nvSpPr>
          <p:spPr>
            <a:xfrm>
              <a:off x="4533" y="2977"/>
              <a:ext cx="72" cy="1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3" name="Google Shape;203;p6"/>
            <p:cNvSpPr/>
            <p:nvPr/>
          </p:nvSpPr>
          <p:spPr>
            <a:xfrm>
              <a:off x="4533" y="2984"/>
              <a:ext cx="61" cy="16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200">
                  <a:solidFill>
                    <a:srgbClr val="000000"/>
                  </a:solidFill>
                  <a:latin typeface="Verdana"/>
                  <a:ea typeface="Verdana"/>
                  <a:cs typeface="Verdana"/>
                  <a:sym typeface="Verdana"/>
                </a:rPr>
                <a:t>-</a:t>
              </a:r>
              <a:endParaRPr sz="1092">
                <a:solidFill>
                  <a:schemeClr val="dk1"/>
                </a:solidFill>
                <a:latin typeface="Verdana"/>
                <a:ea typeface="Verdana"/>
                <a:cs typeface="Verdana"/>
                <a:sym typeface="Verdana"/>
              </a:endParaRPr>
            </a:p>
          </p:txBody>
        </p:sp>
        <p:sp>
          <p:nvSpPr>
            <p:cNvPr id="204" name="Google Shape;204;p6"/>
            <p:cNvSpPr/>
            <p:nvPr/>
          </p:nvSpPr>
          <p:spPr>
            <a:xfrm>
              <a:off x="3964" y="2782"/>
              <a:ext cx="397" cy="402"/>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5" name="Google Shape;205;p6"/>
            <p:cNvSpPr/>
            <p:nvPr/>
          </p:nvSpPr>
          <p:spPr>
            <a:xfrm>
              <a:off x="3964" y="2782"/>
              <a:ext cx="397" cy="402"/>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6" name="Google Shape;206;p6"/>
            <p:cNvSpPr/>
            <p:nvPr/>
          </p:nvSpPr>
          <p:spPr>
            <a:xfrm>
              <a:off x="3770" y="2624"/>
              <a:ext cx="775" cy="747"/>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7" name="Google Shape;207;p6"/>
            <p:cNvSpPr/>
            <p:nvPr/>
          </p:nvSpPr>
          <p:spPr>
            <a:xfrm>
              <a:off x="3730" y="2859"/>
              <a:ext cx="88" cy="7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8" name="Google Shape;208;p6"/>
            <p:cNvSpPr/>
            <p:nvPr/>
          </p:nvSpPr>
          <p:spPr>
            <a:xfrm>
              <a:off x="4108" y="3326"/>
              <a:ext cx="88"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09" name="Google Shape;209;p6"/>
            <p:cNvSpPr/>
            <p:nvPr/>
          </p:nvSpPr>
          <p:spPr>
            <a:xfrm>
              <a:off x="4500" y="2910"/>
              <a:ext cx="8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0" name="Google Shape;210;p6"/>
            <p:cNvSpPr/>
            <p:nvPr/>
          </p:nvSpPr>
          <p:spPr>
            <a:xfrm>
              <a:off x="4180" y="2583"/>
              <a:ext cx="73"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1" name="Google Shape;211;p6"/>
            <p:cNvSpPr/>
            <p:nvPr/>
          </p:nvSpPr>
          <p:spPr>
            <a:xfrm>
              <a:off x="4684" y="1318"/>
              <a:ext cx="394" cy="40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2" name="Google Shape;212;p6"/>
            <p:cNvSpPr/>
            <p:nvPr/>
          </p:nvSpPr>
          <p:spPr>
            <a:xfrm>
              <a:off x="4684" y="1318"/>
              <a:ext cx="394" cy="403"/>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3" name="Google Shape;213;p6"/>
            <p:cNvSpPr/>
            <p:nvPr/>
          </p:nvSpPr>
          <p:spPr>
            <a:xfrm>
              <a:off x="4500" y="1160"/>
              <a:ext cx="771" cy="748"/>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4" name="Google Shape;214;p6"/>
            <p:cNvSpPr/>
            <p:nvPr/>
          </p:nvSpPr>
          <p:spPr>
            <a:xfrm>
              <a:off x="5217" y="1495"/>
              <a:ext cx="84" cy="7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5" name="Google Shape;215;p6"/>
            <p:cNvSpPr/>
            <p:nvPr/>
          </p:nvSpPr>
          <p:spPr>
            <a:xfrm>
              <a:off x="4806" y="1127"/>
              <a:ext cx="88" cy="6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6" name="Google Shape;216;p6"/>
            <p:cNvSpPr/>
            <p:nvPr/>
          </p:nvSpPr>
          <p:spPr>
            <a:xfrm>
              <a:off x="3403" y="1822"/>
              <a:ext cx="84"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7" name="Google Shape;217;p6"/>
            <p:cNvSpPr/>
            <p:nvPr/>
          </p:nvSpPr>
          <p:spPr>
            <a:xfrm>
              <a:off x="3158" y="1275"/>
              <a:ext cx="394" cy="405"/>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8" name="Google Shape;218;p6"/>
            <p:cNvSpPr/>
            <p:nvPr/>
          </p:nvSpPr>
          <p:spPr>
            <a:xfrm>
              <a:off x="3158" y="1275"/>
              <a:ext cx="394" cy="405"/>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19" name="Google Shape;219;p6"/>
            <p:cNvSpPr/>
            <p:nvPr/>
          </p:nvSpPr>
          <p:spPr>
            <a:xfrm>
              <a:off x="2963" y="1120"/>
              <a:ext cx="772" cy="748"/>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0" name="Google Shape;220;p6"/>
            <p:cNvSpPr/>
            <p:nvPr/>
          </p:nvSpPr>
          <p:spPr>
            <a:xfrm>
              <a:off x="2935" y="1455"/>
              <a:ext cx="84" cy="7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1" name="Google Shape;221;p6"/>
            <p:cNvSpPr/>
            <p:nvPr/>
          </p:nvSpPr>
          <p:spPr>
            <a:xfrm>
              <a:off x="3341" y="1087"/>
              <a:ext cx="89" cy="68"/>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2" name="Google Shape;222;p6"/>
            <p:cNvSpPr/>
            <p:nvPr/>
          </p:nvSpPr>
          <p:spPr>
            <a:xfrm>
              <a:off x="4467" y="1587"/>
              <a:ext cx="8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3" name="Google Shape;223;p6"/>
            <p:cNvSpPr/>
            <p:nvPr/>
          </p:nvSpPr>
          <p:spPr>
            <a:xfrm>
              <a:off x="3690" y="1546"/>
              <a:ext cx="85" cy="76"/>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4" name="Google Shape;224;p6"/>
            <p:cNvSpPr/>
            <p:nvPr/>
          </p:nvSpPr>
          <p:spPr>
            <a:xfrm>
              <a:off x="4947" y="1862"/>
              <a:ext cx="84" cy="76"/>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5" name="Google Shape;225;p6"/>
            <p:cNvSpPr/>
            <p:nvPr/>
          </p:nvSpPr>
          <p:spPr>
            <a:xfrm>
              <a:off x="3187" y="2771"/>
              <a:ext cx="397" cy="401"/>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6" name="Google Shape;226;p6"/>
            <p:cNvSpPr/>
            <p:nvPr/>
          </p:nvSpPr>
          <p:spPr>
            <a:xfrm>
              <a:off x="3187" y="2771"/>
              <a:ext cx="397" cy="401"/>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7" name="Google Shape;227;p6"/>
            <p:cNvSpPr/>
            <p:nvPr/>
          </p:nvSpPr>
          <p:spPr>
            <a:xfrm>
              <a:off x="3003" y="2613"/>
              <a:ext cx="772" cy="747"/>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8" name="Google Shape;228;p6"/>
            <p:cNvSpPr/>
            <p:nvPr/>
          </p:nvSpPr>
          <p:spPr>
            <a:xfrm>
              <a:off x="2953" y="2951"/>
              <a:ext cx="9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29" name="Google Shape;229;p6"/>
            <p:cNvSpPr/>
            <p:nvPr/>
          </p:nvSpPr>
          <p:spPr>
            <a:xfrm>
              <a:off x="3335" y="3315"/>
              <a:ext cx="83" cy="67"/>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0" name="Google Shape;230;p6"/>
            <p:cNvSpPr/>
            <p:nvPr/>
          </p:nvSpPr>
          <p:spPr>
            <a:xfrm>
              <a:off x="3730" y="2999"/>
              <a:ext cx="88" cy="78"/>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1" name="Google Shape;231;p6"/>
            <p:cNvSpPr/>
            <p:nvPr/>
          </p:nvSpPr>
          <p:spPr>
            <a:xfrm>
              <a:off x="3381" y="2572"/>
              <a:ext cx="88" cy="79"/>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2" name="Google Shape;232;p6"/>
            <p:cNvSpPr/>
            <p:nvPr/>
          </p:nvSpPr>
          <p:spPr>
            <a:xfrm>
              <a:off x="5267" y="2951"/>
              <a:ext cx="95"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3" name="Google Shape;233;p6"/>
            <p:cNvSpPr/>
            <p:nvPr/>
          </p:nvSpPr>
          <p:spPr>
            <a:xfrm>
              <a:off x="4723" y="2800"/>
              <a:ext cx="394" cy="406"/>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4" name="Google Shape;234;p6"/>
            <p:cNvSpPr/>
            <p:nvPr/>
          </p:nvSpPr>
          <p:spPr>
            <a:xfrm>
              <a:off x="4723" y="2800"/>
              <a:ext cx="394" cy="406"/>
            </a:xfrm>
            <a:prstGeom prst="ellipse">
              <a:avLst/>
            </a:prstGeom>
            <a:noFill/>
            <a:ln cap="flat" cmpd="sng" w="333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5" name="Google Shape;235;p6"/>
            <p:cNvSpPr/>
            <p:nvPr/>
          </p:nvSpPr>
          <p:spPr>
            <a:xfrm>
              <a:off x="4539" y="2635"/>
              <a:ext cx="773" cy="747"/>
            </a:xfrm>
            <a:prstGeom prst="ellipse">
              <a:avLst/>
            </a:prstGeom>
            <a:no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6" name="Google Shape;236;p6"/>
            <p:cNvSpPr/>
            <p:nvPr/>
          </p:nvSpPr>
          <p:spPr>
            <a:xfrm>
              <a:off x="4917" y="3337"/>
              <a:ext cx="85" cy="6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7" name="Google Shape;237;p6"/>
            <p:cNvSpPr/>
            <p:nvPr/>
          </p:nvSpPr>
          <p:spPr>
            <a:xfrm>
              <a:off x="4968" y="2605"/>
              <a:ext cx="85" cy="64"/>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8" name="Google Shape;238;p6"/>
            <p:cNvSpPr/>
            <p:nvPr/>
          </p:nvSpPr>
          <p:spPr>
            <a:xfrm>
              <a:off x="3276" y="1396"/>
              <a:ext cx="211" cy="1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39" name="Google Shape;239;p6"/>
            <p:cNvSpPr/>
            <p:nvPr/>
          </p:nvSpPr>
          <p:spPr>
            <a:xfrm>
              <a:off x="3276" y="1399"/>
              <a:ext cx="112" cy="1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0" name="Google Shape;240;p6"/>
            <p:cNvSpPr/>
            <p:nvPr/>
          </p:nvSpPr>
          <p:spPr>
            <a:xfrm>
              <a:off x="3276" y="1405"/>
              <a:ext cx="17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1" name="Google Shape;241;p6"/>
            <p:cNvSpPr/>
            <p:nvPr/>
          </p:nvSpPr>
          <p:spPr>
            <a:xfrm>
              <a:off x="3276" y="1410"/>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42" name="Google Shape;242;p6"/>
            <p:cNvSpPr/>
            <p:nvPr/>
          </p:nvSpPr>
          <p:spPr>
            <a:xfrm>
              <a:off x="4047" y="1425"/>
              <a:ext cx="206" cy="1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3" name="Google Shape;243;p6"/>
            <p:cNvSpPr/>
            <p:nvPr/>
          </p:nvSpPr>
          <p:spPr>
            <a:xfrm>
              <a:off x="4047" y="1429"/>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4" name="Google Shape;244;p6"/>
            <p:cNvSpPr/>
            <p:nvPr/>
          </p:nvSpPr>
          <p:spPr>
            <a:xfrm>
              <a:off x="4047" y="1434"/>
              <a:ext cx="17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5" name="Google Shape;245;p6"/>
            <p:cNvSpPr/>
            <p:nvPr/>
          </p:nvSpPr>
          <p:spPr>
            <a:xfrm>
              <a:off x="4047" y="1439"/>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46" name="Google Shape;246;p6"/>
            <p:cNvSpPr/>
            <p:nvPr/>
          </p:nvSpPr>
          <p:spPr>
            <a:xfrm>
              <a:off x="4792" y="1436"/>
              <a:ext cx="210" cy="1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7" name="Google Shape;247;p6"/>
            <p:cNvSpPr/>
            <p:nvPr/>
          </p:nvSpPr>
          <p:spPr>
            <a:xfrm>
              <a:off x="4792" y="1440"/>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8" name="Google Shape;248;p6"/>
            <p:cNvSpPr/>
            <p:nvPr/>
          </p:nvSpPr>
          <p:spPr>
            <a:xfrm>
              <a:off x="4792" y="1446"/>
              <a:ext cx="17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49" name="Google Shape;249;p6"/>
            <p:cNvSpPr/>
            <p:nvPr/>
          </p:nvSpPr>
          <p:spPr>
            <a:xfrm>
              <a:off x="4792" y="1451"/>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50" name="Google Shape;250;p6"/>
            <p:cNvSpPr/>
            <p:nvPr/>
          </p:nvSpPr>
          <p:spPr>
            <a:xfrm>
              <a:off x="4824" y="2189"/>
              <a:ext cx="207" cy="1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1" name="Google Shape;251;p6"/>
            <p:cNvSpPr/>
            <p:nvPr/>
          </p:nvSpPr>
          <p:spPr>
            <a:xfrm>
              <a:off x="4824" y="2194"/>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2" name="Google Shape;252;p6"/>
            <p:cNvSpPr/>
            <p:nvPr/>
          </p:nvSpPr>
          <p:spPr>
            <a:xfrm>
              <a:off x="4824" y="2199"/>
              <a:ext cx="17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3" name="Google Shape;253;p6"/>
            <p:cNvSpPr/>
            <p:nvPr/>
          </p:nvSpPr>
          <p:spPr>
            <a:xfrm>
              <a:off x="4824" y="2204"/>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54" name="Google Shape;254;p6"/>
            <p:cNvSpPr/>
            <p:nvPr/>
          </p:nvSpPr>
          <p:spPr>
            <a:xfrm>
              <a:off x="4842" y="2921"/>
              <a:ext cx="207" cy="1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5" name="Google Shape;255;p6"/>
            <p:cNvSpPr/>
            <p:nvPr/>
          </p:nvSpPr>
          <p:spPr>
            <a:xfrm>
              <a:off x="4842" y="2925"/>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6" name="Google Shape;256;p6"/>
            <p:cNvSpPr/>
            <p:nvPr/>
          </p:nvSpPr>
          <p:spPr>
            <a:xfrm>
              <a:off x="4842" y="2930"/>
              <a:ext cx="170" cy="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7" name="Google Shape;257;p6"/>
            <p:cNvSpPr/>
            <p:nvPr/>
          </p:nvSpPr>
          <p:spPr>
            <a:xfrm>
              <a:off x="4842" y="2935"/>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58" name="Google Shape;258;p6"/>
            <p:cNvSpPr/>
            <p:nvPr/>
          </p:nvSpPr>
          <p:spPr>
            <a:xfrm>
              <a:off x="4086" y="2910"/>
              <a:ext cx="207" cy="1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59" name="Google Shape;259;p6"/>
            <p:cNvSpPr/>
            <p:nvPr/>
          </p:nvSpPr>
          <p:spPr>
            <a:xfrm>
              <a:off x="4086" y="2914"/>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0" name="Google Shape;260;p6"/>
            <p:cNvSpPr/>
            <p:nvPr/>
          </p:nvSpPr>
          <p:spPr>
            <a:xfrm>
              <a:off x="4086" y="2919"/>
              <a:ext cx="170" cy="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1" name="Google Shape;261;p6"/>
            <p:cNvSpPr/>
            <p:nvPr/>
          </p:nvSpPr>
          <p:spPr>
            <a:xfrm>
              <a:off x="4086" y="2924"/>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62" name="Google Shape;262;p6"/>
            <p:cNvSpPr/>
            <p:nvPr/>
          </p:nvSpPr>
          <p:spPr>
            <a:xfrm>
              <a:off x="3309" y="2149"/>
              <a:ext cx="207" cy="14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3" name="Google Shape;263;p6"/>
            <p:cNvSpPr/>
            <p:nvPr/>
          </p:nvSpPr>
          <p:spPr>
            <a:xfrm>
              <a:off x="3309" y="2153"/>
              <a:ext cx="111" cy="1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4" name="Google Shape;264;p6"/>
            <p:cNvSpPr/>
            <p:nvPr/>
          </p:nvSpPr>
          <p:spPr>
            <a:xfrm>
              <a:off x="3309" y="2158"/>
              <a:ext cx="170" cy="1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5" name="Google Shape;265;p6"/>
            <p:cNvSpPr/>
            <p:nvPr/>
          </p:nvSpPr>
          <p:spPr>
            <a:xfrm>
              <a:off x="3309" y="2164"/>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66" name="Google Shape;266;p6"/>
            <p:cNvSpPr/>
            <p:nvPr/>
          </p:nvSpPr>
          <p:spPr>
            <a:xfrm>
              <a:off x="3317" y="2881"/>
              <a:ext cx="209" cy="1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7" name="Google Shape;267;p6"/>
            <p:cNvSpPr/>
            <p:nvPr/>
          </p:nvSpPr>
          <p:spPr>
            <a:xfrm>
              <a:off x="3317" y="2885"/>
              <a:ext cx="111" cy="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8" name="Google Shape;268;p6"/>
            <p:cNvSpPr/>
            <p:nvPr/>
          </p:nvSpPr>
          <p:spPr>
            <a:xfrm>
              <a:off x="3317" y="2891"/>
              <a:ext cx="169"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69" name="Google Shape;269;p6"/>
            <p:cNvSpPr/>
            <p:nvPr/>
          </p:nvSpPr>
          <p:spPr>
            <a:xfrm>
              <a:off x="3317" y="2896"/>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70" name="Google Shape;270;p6"/>
            <p:cNvSpPr/>
            <p:nvPr/>
          </p:nvSpPr>
          <p:spPr>
            <a:xfrm>
              <a:off x="4047" y="2168"/>
              <a:ext cx="242" cy="1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71" name="Google Shape;271;p6"/>
            <p:cNvSpPr/>
            <p:nvPr/>
          </p:nvSpPr>
          <p:spPr>
            <a:xfrm>
              <a:off x="4071" y="2171"/>
              <a:ext cx="112" cy="1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72" name="Google Shape;272;p6"/>
            <p:cNvSpPr/>
            <p:nvPr/>
          </p:nvSpPr>
          <p:spPr>
            <a:xfrm>
              <a:off x="4071" y="2177"/>
              <a:ext cx="170" cy="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73" name="Google Shape;273;p6"/>
            <p:cNvSpPr/>
            <p:nvPr/>
          </p:nvSpPr>
          <p:spPr>
            <a:xfrm>
              <a:off x="4071" y="2182"/>
              <a:ext cx="175" cy="2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500">
                  <a:solidFill>
                    <a:srgbClr val="000000"/>
                  </a:solidFill>
                  <a:latin typeface="Verdana"/>
                  <a:ea typeface="Verdana"/>
                  <a:cs typeface="Verdana"/>
                  <a:sym typeface="Verdana"/>
                </a:rPr>
                <a:t>Si</a:t>
              </a:r>
              <a:endParaRPr sz="1092">
                <a:solidFill>
                  <a:schemeClr val="dk1"/>
                </a:solidFill>
                <a:latin typeface="Verdana"/>
                <a:ea typeface="Verdana"/>
                <a:cs typeface="Verdana"/>
                <a:sym typeface="Verdana"/>
              </a:endParaRPr>
            </a:p>
          </p:txBody>
        </p:sp>
        <p:sp>
          <p:nvSpPr>
            <p:cNvPr id="274" name="Google Shape;274;p6"/>
            <p:cNvSpPr/>
            <p:nvPr/>
          </p:nvSpPr>
          <p:spPr>
            <a:xfrm>
              <a:off x="4480" y="2156"/>
              <a:ext cx="88" cy="75"/>
            </a:xfrm>
            <a:prstGeom prst="ellipse">
              <a:avLst/>
            </a:prstGeom>
            <a:solidFill>
              <a:srgbClr val="000000"/>
            </a:solidFill>
            <a:ln cap="flat" cmpd="sng" w="174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grpSp>
          <p:nvGrpSpPr>
            <p:cNvPr id="275" name="Google Shape;275;p6"/>
            <p:cNvGrpSpPr/>
            <p:nvPr/>
          </p:nvGrpSpPr>
          <p:grpSpPr>
            <a:xfrm>
              <a:off x="3634" y="1290"/>
              <a:ext cx="201" cy="448"/>
              <a:chOff x="3634" y="1290"/>
              <a:chExt cx="201" cy="448"/>
            </a:xfrm>
          </p:grpSpPr>
          <p:sp>
            <p:nvSpPr>
              <p:cNvPr id="276" name="Google Shape;276;p6"/>
              <p:cNvSpPr/>
              <p:nvPr/>
            </p:nvSpPr>
            <p:spPr>
              <a:xfrm>
                <a:off x="3697" y="1290"/>
                <a:ext cx="40" cy="21"/>
              </a:xfrm>
              <a:custGeom>
                <a:rect b="b" l="l" r="r" t="t"/>
                <a:pathLst>
                  <a:path extrusionOk="0" h="40" w="80">
                    <a:moveTo>
                      <a:pt x="77" y="10"/>
                    </a:moveTo>
                    <a:lnTo>
                      <a:pt x="77" y="8"/>
                    </a:lnTo>
                    <a:lnTo>
                      <a:pt x="78" y="7"/>
                    </a:lnTo>
                    <a:lnTo>
                      <a:pt x="80" y="5"/>
                    </a:lnTo>
                    <a:lnTo>
                      <a:pt x="78" y="3"/>
                    </a:lnTo>
                    <a:lnTo>
                      <a:pt x="77" y="2"/>
                    </a:lnTo>
                    <a:lnTo>
                      <a:pt x="75" y="0"/>
                    </a:lnTo>
                    <a:lnTo>
                      <a:pt x="54" y="2"/>
                    </a:lnTo>
                    <a:lnTo>
                      <a:pt x="34" y="8"/>
                    </a:lnTo>
                    <a:lnTo>
                      <a:pt x="33" y="10"/>
                    </a:lnTo>
                    <a:lnTo>
                      <a:pt x="14" y="20"/>
                    </a:lnTo>
                    <a:lnTo>
                      <a:pt x="1" y="32"/>
                    </a:lnTo>
                    <a:lnTo>
                      <a:pt x="0" y="33"/>
                    </a:lnTo>
                    <a:lnTo>
                      <a:pt x="0" y="35"/>
                    </a:lnTo>
                    <a:lnTo>
                      <a:pt x="0" y="37"/>
                    </a:lnTo>
                    <a:lnTo>
                      <a:pt x="0" y="39"/>
                    </a:lnTo>
                    <a:lnTo>
                      <a:pt x="1" y="40"/>
                    </a:lnTo>
                    <a:lnTo>
                      <a:pt x="3" y="40"/>
                    </a:lnTo>
                    <a:lnTo>
                      <a:pt x="5" y="40"/>
                    </a:lnTo>
                    <a:lnTo>
                      <a:pt x="6" y="40"/>
                    </a:lnTo>
                    <a:lnTo>
                      <a:pt x="19" y="28"/>
                    </a:lnTo>
                    <a:lnTo>
                      <a:pt x="37" y="18"/>
                    </a:lnTo>
                    <a:lnTo>
                      <a:pt x="36" y="13"/>
                    </a:lnTo>
                    <a:lnTo>
                      <a:pt x="36" y="18"/>
                    </a:lnTo>
                    <a:lnTo>
                      <a:pt x="55" y="12"/>
                    </a:lnTo>
                    <a:lnTo>
                      <a:pt x="77"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77" name="Google Shape;277;p6"/>
              <p:cNvSpPr/>
              <p:nvPr/>
            </p:nvSpPr>
            <p:spPr>
              <a:xfrm>
                <a:off x="3665" y="1316"/>
                <a:ext cx="26" cy="39"/>
              </a:xfrm>
              <a:custGeom>
                <a:rect b="b" l="l" r="r" t="t"/>
                <a:pathLst>
                  <a:path extrusionOk="0" h="77" w="52">
                    <a:moveTo>
                      <a:pt x="51" y="7"/>
                    </a:moveTo>
                    <a:lnTo>
                      <a:pt x="52" y="5"/>
                    </a:lnTo>
                    <a:lnTo>
                      <a:pt x="52" y="3"/>
                    </a:lnTo>
                    <a:lnTo>
                      <a:pt x="51" y="2"/>
                    </a:lnTo>
                    <a:lnTo>
                      <a:pt x="49" y="0"/>
                    </a:lnTo>
                    <a:lnTo>
                      <a:pt x="47" y="0"/>
                    </a:lnTo>
                    <a:lnTo>
                      <a:pt x="46" y="0"/>
                    </a:lnTo>
                    <a:lnTo>
                      <a:pt x="44" y="0"/>
                    </a:lnTo>
                    <a:lnTo>
                      <a:pt x="42" y="2"/>
                    </a:lnTo>
                    <a:lnTo>
                      <a:pt x="41" y="3"/>
                    </a:lnTo>
                    <a:lnTo>
                      <a:pt x="26" y="27"/>
                    </a:lnTo>
                    <a:lnTo>
                      <a:pt x="10" y="52"/>
                    </a:lnTo>
                    <a:lnTo>
                      <a:pt x="1" y="70"/>
                    </a:lnTo>
                    <a:lnTo>
                      <a:pt x="0" y="72"/>
                    </a:lnTo>
                    <a:lnTo>
                      <a:pt x="0" y="74"/>
                    </a:lnTo>
                    <a:lnTo>
                      <a:pt x="1" y="75"/>
                    </a:lnTo>
                    <a:lnTo>
                      <a:pt x="3" y="77"/>
                    </a:lnTo>
                    <a:lnTo>
                      <a:pt x="5" y="77"/>
                    </a:lnTo>
                    <a:lnTo>
                      <a:pt x="6" y="77"/>
                    </a:lnTo>
                    <a:lnTo>
                      <a:pt x="8" y="77"/>
                    </a:lnTo>
                    <a:lnTo>
                      <a:pt x="10" y="75"/>
                    </a:lnTo>
                    <a:lnTo>
                      <a:pt x="18" y="57"/>
                    </a:lnTo>
                    <a:lnTo>
                      <a:pt x="34" y="32"/>
                    </a:lnTo>
                    <a:lnTo>
                      <a:pt x="49" y="8"/>
                    </a:lnTo>
                    <a:lnTo>
                      <a:pt x="51"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78" name="Google Shape;278;p6"/>
              <p:cNvSpPr/>
              <p:nvPr/>
            </p:nvSpPr>
            <p:spPr>
              <a:xfrm>
                <a:off x="3647" y="1364"/>
                <a:ext cx="17" cy="43"/>
              </a:xfrm>
              <a:custGeom>
                <a:rect b="b" l="l" r="r" t="t"/>
                <a:pathLst>
                  <a:path extrusionOk="0" h="85" w="34">
                    <a:moveTo>
                      <a:pt x="34" y="5"/>
                    </a:moveTo>
                    <a:lnTo>
                      <a:pt x="34" y="3"/>
                    </a:lnTo>
                    <a:lnTo>
                      <a:pt x="33" y="1"/>
                    </a:lnTo>
                    <a:lnTo>
                      <a:pt x="31" y="0"/>
                    </a:lnTo>
                    <a:lnTo>
                      <a:pt x="29" y="0"/>
                    </a:lnTo>
                    <a:lnTo>
                      <a:pt x="28" y="0"/>
                    </a:lnTo>
                    <a:lnTo>
                      <a:pt x="26" y="0"/>
                    </a:lnTo>
                    <a:lnTo>
                      <a:pt x="24" y="1"/>
                    </a:lnTo>
                    <a:lnTo>
                      <a:pt x="24" y="3"/>
                    </a:lnTo>
                    <a:lnTo>
                      <a:pt x="19" y="18"/>
                    </a:lnTo>
                    <a:lnTo>
                      <a:pt x="8" y="52"/>
                    </a:lnTo>
                    <a:lnTo>
                      <a:pt x="0" y="80"/>
                    </a:lnTo>
                    <a:lnTo>
                      <a:pt x="0" y="82"/>
                    </a:lnTo>
                    <a:lnTo>
                      <a:pt x="0" y="83"/>
                    </a:lnTo>
                    <a:lnTo>
                      <a:pt x="1" y="85"/>
                    </a:lnTo>
                    <a:lnTo>
                      <a:pt x="3" y="85"/>
                    </a:lnTo>
                    <a:lnTo>
                      <a:pt x="5" y="85"/>
                    </a:lnTo>
                    <a:lnTo>
                      <a:pt x="6" y="85"/>
                    </a:lnTo>
                    <a:lnTo>
                      <a:pt x="8" y="83"/>
                    </a:lnTo>
                    <a:lnTo>
                      <a:pt x="10" y="82"/>
                    </a:lnTo>
                    <a:lnTo>
                      <a:pt x="18" y="53"/>
                    </a:lnTo>
                    <a:lnTo>
                      <a:pt x="29" y="20"/>
                    </a:lnTo>
                    <a:lnTo>
                      <a:pt x="3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79" name="Google Shape;279;p6"/>
              <p:cNvSpPr/>
              <p:nvPr/>
            </p:nvSpPr>
            <p:spPr>
              <a:xfrm>
                <a:off x="3637" y="1417"/>
                <a:ext cx="11" cy="45"/>
              </a:xfrm>
              <a:custGeom>
                <a:rect b="b" l="l" r="r" t="t"/>
                <a:pathLst>
                  <a:path extrusionOk="0" h="89" w="23">
                    <a:moveTo>
                      <a:pt x="23" y="5"/>
                    </a:moveTo>
                    <a:lnTo>
                      <a:pt x="23" y="4"/>
                    </a:lnTo>
                    <a:lnTo>
                      <a:pt x="21" y="2"/>
                    </a:lnTo>
                    <a:lnTo>
                      <a:pt x="20" y="0"/>
                    </a:lnTo>
                    <a:lnTo>
                      <a:pt x="18" y="0"/>
                    </a:lnTo>
                    <a:lnTo>
                      <a:pt x="16" y="0"/>
                    </a:lnTo>
                    <a:lnTo>
                      <a:pt x="15" y="0"/>
                    </a:lnTo>
                    <a:lnTo>
                      <a:pt x="13" y="2"/>
                    </a:lnTo>
                    <a:lnTo>
                      <a:pt x="13" y="4"/>
                    </a:lnTo>
                    <a:lnTo>
                      <a:pt x="10" y="22"/>
                    </a:lnTo>
                    <a:lnTo>
                      <a:pt x="2" y="62"/>
                    </a:lnTo>
                    <a:lnTo>
                      <a:pt x="0" y="84"/>
                    </a:lnTo>
                    <a:lnTo>
                      <a:pt x="0" y="86"/>
                    </a:lnTo>
                    <a:lnTo>
                      <a:pt x="0" y="87"/>
                    </a:lnTo>
                    <a:lnTo>
                      <a:pt x="2" y="89"/>
                    </a:lnTo>
                    <a:lnTo>
                      <a:pt x="3" y="89"/>
                    </a:lnTo>
                    <a:lnTo>
                      <a:pt x="5" y="89"/>
                    </a:lnTo>
                    <a:lnTo>
                      <a:pt x="7" y="89"/>
                    </a:lnTo>
                    <a:lnTo>
                      <a:pt x="8" y="87"/>
                    </a:lnTo>
                    <a:lnTo>
                      <a:pt x="10" y="86"/>
                    </a:lnTo>
                    <a:lnTo>
                      <a:pt x="12" y="64"/>
                    </a:lnTo>
                    <a:lnTo>
                      <a:pt x="20" y="24"/>
                    </a:lnTo>
                    <a:lnTo>
                      <a:pt x="23"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0" name="Google Shape;280;p6"/>
              <p:cNvSpPr/>
              <p:nvPr/>
            </p:nvSpPr>
            <p:spPr>
              <a:xfrm>
                <a:off x="3634" y="1472"/>
                <a:ext cx="6" cy="45"/>
              </a:xfrm>
              <a:custGeom>
                <a:rect b="b" l="l" r="r" t="t"/>
                <a:pathLst>
                  <a:path extrusionOk="0" h="91" w="14">
                    <a:moveTo>
                      <a:pt x="14" y="5"/>
                    </a:moveTo>
                    <a:lnTo>
                      <a:pt x="14" y="4"/>
                    </a:lnTo>
                    <a:lnTo>
                      <a:pt x="14" y="2"/>
                    </a:lnTo>
                    <a:lnTo>
                      <a:pt x="12" y="0"/>
                    </a:lnTo>
                    <a:lnTo>
                      <a:pt x="10" y="0"/>
                    </a:lnTo>
                    <a:lnTo>
                      <a:pt x="9" y="0"/>
                    </a:lnTo>
                    <a:lnTo>
                      <a:pt x="7" y="0"/>
                    </a:lnTo>
                    <a:lnTo>
                      <a:pt x="5" y="2"/>
                    </a:lnTo>
                    <a:lnTo>
                      <a:pt x="4" y="4"/>
                    </a:lnTo>
                    <a:lnTo>
                      <a:pt x="2" y="40"/>
                    </a:lnTo>
                    <a:lnTo>
                      <a:pt x="0" y="84"/>
                    </a:lnTo>
                    <a:lnTo>
                      <a:pt x="0" y="86"/>
                    </a:lnTo>
                    <a:lnTo>
                      <a:pt x="2" y="87"/>
                    </a:lnTo>
                    <a:lnTo>
                      <a:pt x="4" y="89"/>
                    </a:lnTo>
                    <a:lnTo>
                      <a:pt x="5" y="91"/>
                    </a:lnTo>
                    <a:lnTo>
                      <a:pt x="7" y="91"/>
                    </a:lnTo>
                    <a:lnTo>
                      <a:pt x="9" y="89"/>
                    </a:lnTo>
                    <a:lnTo>
                      <a:pt x="10" y="87"/>
                    </a:lnTo>
                    <a:lnTo>
                      <a:pt x="10" y="86"/>
                    </a:lnTo>
                    <a:lnTo>
                      <a:pt x="12" y="42"/>
                    </a:lnTo>
                    <a:lnTo>
                      <a:pt x="1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1" name="Google Shape;281;p6"/>
              <p:cNvSpPr/>
              <p:nvPr/>
            </p:nvSpPr>
            <p:spPr>
              <a:xfrm>
                <a:off x="3634" y="1527"/>
                <a:ext cx="8" cy="45"/>
              </a:xfrm>
              <a:custGeom>
                <a:rect b="b" l="l" r="r" t="t"/>
                <a:pathLst>
                  <a:path extrusionOk="0" h="90" w="17">
                    <a:moveTo>
                      <a:pt x="10" y="5"/>
                    </a:moveTo>
                    <a:lnTo>
                      <a:pt x="10" y="3"/>
                    </a:lnTo>
                    <a:lnTo>
                      <a:pt x="10" y="2"/>
                    </a:lnTo>
                    <a:lnTo>
                      <a:pt x="9" y="0"/>
                    </a:lnTo>
                    <a:lnTo>
                      <a:pt x="7" y="0"/>
                    </a:lnTo>
                    <a:lnTo>
                      <a:pt x="5" y="0"/>
                    </a:lnTo>
                    <a:lnTo>
                      <a:pt x="4" y="0"/>
                    </a:lnTo>
                    <a:lnTo>
                      <a:pt x="2" y="2"/>
                    </a:lnTo>
                    <a:lnTo>
                      <a:pt x="0" y="3"/>
                    </a:lnTo>
                    <a:lnTo>
                      <a:pt x="2" y="20"/>
                    </a:lnTo>
                    <a:lnTo>
                      <a:pt x="2" y="22"/>
                    </a:lnTo>
                    <a:lnTo>
                      <a:pt x="4" y="65"/>
                    </a:lnTo>
                    <a:lnTo>
                      <a:pt x="7" y="85"/>
                    </a:lnTo>
                    <a:lnTo>
                      <a:pt x="7" y="87"/>
                    </a:lnTo>
                    <a:lnTo>
                      <a:pt x="9" y="89"/>
                    </a:lnTo>
                    <a:lnTo>
                      <a:pt x="10" y="90"/>
                    </a:lnTo>
                    <a:lnTo>
                      <a:pt x="12" y="90"/>
                    </a:lnTo>
                    <a:lnTo>
                      <a:pt x="14" y="89"/>
                    </a:lnTo>
                    <a:lnTo>
                      <a:pt x="15" y="87"/>
                    </a:lnTo>
                    <a:lnTo>
                      <a:pt x="17" y="85"/>
                    </a:lnTo>
                    <a:lnTo>
                      <a:pt x="17" y="84"/>
                    </a:lnTo>
                    <a:lnTo>
                      <a:pt x="14" y="64"/>
                    </a:lnTo>
                    <a:lnTo>
                      <a:pt x="12" y="20"/>
                    </a:lnTo>
                    <a:lnTo>
                      <a:pt x="7" y="20"/>
                    </a:lnTo>
                    <a:lnTo>
                      <a:pt x="12" y="22"/>
                    </a:lnTo>
                    <a:lnTo>
                      <a:pt x="1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2" name="Google Shape;282;p6"/>
              <p:cNvSpPr/>
              <p:nvPr/>
            </p:nvSpPr>
            <p:spPr>
              <a:xfrm>
                <a:off x="3639" y="1582"/>
                <a:ext cx="13" cy="45"/>
              </a:xfrm>
              <a:custGeom>
                <a:rect b="b" l="l" r="r" t="t"/>
                <a:pathLst>
                  <a:path extrusionOk="0" h="89" w="27">
                    <a:moveTo>
                      <a:pt x="10" y="3"/>
                    </a:moveTo>
                    <a:lnTo>
                      <a:pt x="10" y="1"/>
                    </a:lnTo>
                    <a:lnTo>
                      <a:pt x="9" y="0"/>
                    </a:lnTo>
                    <a:lnTo>
                      <a:pt x="7" y="0"/>
                    </a:lnTo>
                    <a:lnTo>
                      <a:pt x="5" y="0"/>
                    </a:lnTo>
                    <a:lnTo>
                      <a:pt x="4" y="0"/>
                    </a:lnTo>
                    <a:lnTo>
                      <a:pt x="2" y="1"/>
                    </a:lnTo>
                    <a:lnTo>
                      <a:pt x="0" y="3"/>
                    </a:lnTo>
                    <a:lnTo>
                      <a:pt x="0" y="5"/>
                    </a:lnTo>
                    <a:lnTo>
                      <a:pt x="7" y="37"/>
                    </a:lnTo>
                    <a:lnTo>
                      <a:pt x="15" y="75"/>
                    </a:lnTo>
                    <a:lnTo>
                      <a:pt x="17" y="83"/>
                    </a:lnTo>
                    <a:lnTo>
                      <a:pt x="17" y="85"/>
                    </a:lnTo>
                    <a:lnTo>
                      <a:pt x="18" y="87"/>
                    </a:lnTo>
                    <a:lnTo>
                      <a:pt x="20" y="89"/>
                    </a:lnTo>
                    <a:lnTo>
                      <a:pt x="22" y="89"/>
                    </a:lnTo>
                    <a:lnTo>
                      <a:pt x="23" y="87"/>
                    </a:lnTo>
                    <a:lnTo>
                      <a:pt x="25" y="85"/>
                    </a:lnTo>
                    <a:lnTo>
                      <a:pt x="27" y="83"/>
                    </a:lnTo>
                    <a:lnTo>
                      <a:pt x="27" y="82"/>
                    </a:lnTo>
                    <a:lnTo>
                      <a:pt x="25" y="73"/>
                    </a:lnTo>
                    <a:lnTo>
                      <a:pt x="17" y="35"/>
                    </a:lnTo>
                    <a:lnTo>
                      <a:pt x="1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3" name="Google Shape;283;p6"/>
              <p:cNvSpPr/>
              <p:nvPr/>
            </p:nvSpPr>
            <p:spPr>
              <a:xfrm>
                <a:off x="3651" y="1636"/>
                <a:ext cx="19" cy="43"/>
              </a:xfrm>
              <a:custGeom>
                <a:rect b="b" l="l" r="r" t="t"/>
                <a:pathLst>
                  <a:path extrusionOk="0" h="85" w="38">
                    <a:moveTo>
                      <a:pt x="10" y="3"/>
                    </a:moveTo>
                    <a:lnTo>
                      <a:pt x="8" y="2"/>
                    </a:lnTo>
                    <a:lnTo>
                      <a:pt x="6" y="0"/>
                    </a:lnTo>
                    <a:lnTo>
                      <a:pt x="5" y="0"/>
                    </a:lnTo>
                    <a:lnTo>
                      <a:pt x="3" y="0"/>
                    </a:lnTo>
                    <a:lnTo>
                      <a:pt x="2" y="0"/>
                    </a:lnTo>
                    <a:lnTo>
                      <a:pt x="0" y="2"/>
                    </a:lnTo>
                    <a:lnTo>
                      <a:pt x="0" y="3"/>
                    </a:lnTo>
                    <a:lnTo>
                      <a:pt x="0" y="5"/>
                    </a:lnTo>
                    <a:lnTo>
                      <a:pt x="11" y="40"/>
                    </a:lnTo>
                    <a:lnTo>
                      <a:pt x="23" y="70"/>
                    </a:lnTo>
                    <a:lnTo>
                      <a:pt x="25" y="72"/>
                    </a:lnTo>
                    <a:lnTo>
                      <a:pt x="29" y="82"/>
                    </a:lnTo>
                    <a:lnTo>
                      <a:pt x="31" y="84"/>
                    </a:lnTo>
                    <a:lnTo>
                      <a:pt x="33" y="85"/>
                    </a:lnTo>
                    <a:lnTo>
                      <a:pt x="34" y="85"/>
                    </a:lnTo>
                    <a:lnTo>
                      <a:pt x="36" y="84"/>
                    </a:lnTo>
                    <a:lnTo>
                      <a:pt x="38" y="82"/>
                    </a:lnTo>
                    <a:lnTo>
                      <a:pt x="38" y="80"/>
                    </a:lnTo>
                    <a:lnTo>
                      <a:pt x="38" y="79"/>
                    </a:lnTo>
                    <a:lnTo>
                      <a:pt x="38" y="77"/>
                    </a:lnTo>
                    <a:lnTo>
                      <a:pt x="33" y="67"/>
                    </a:lnTo>
                    <a:lnTo>
                      <a:pt x="28" y="70"/>
                    </a:lnTo>
                    <a:lnTo>
                      <a:pt x="33" y="69"/>
                    </a:lnTo>
                    <a:lnTo>
                      <a:pt x="21" y="39"/>
                    </a:lnTo>
                    <a:lnTo>
                      <a:pt x="10"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4" name="Google Shape;284;p6"/>
              <p:cNvSpPr/>
              <p:nvPr/>
            </p:nvSpPr>
            <p:spPr>
              <a:xfrm>
                <a:off x="3672" y="1686"/>
                <a:ext cx="29" cy="37"/>
              </a:xfrm>
              <a:custGeom>
                <a:rect b="b" l="l" r="r" t="t"/>
                <a:pathLst>
                  <a:path extrusionOk="0" h="73" w="57">
                    <a:moveTo>
                      <a:pt x="8" y="3"/>
                    </a:moveTo>
                    <a:lnTo>
                      <a:pt x="6" y="1"/>
                    </a:lnTo>
                    <a:lnTo>
                      <a:pt x="4" y="0"/>
                    </a:lnTo>
                    <a:lnTo>
                      <a:pt x="3" y="0"/>
                    </a:lnTo>
                    <a:lnTo>
                      <a:pt x="1" y="1"/>
                    </a:lnTo>
                    <a:lnTo>
                      <a:pt x="0" y="3"/>
                    </a:lnTo>
                    <a:lnTo>
                      <a:pt x="0" y="5"/>
                    </a:lnTo>
                    <a:lnTo>
                      <a:pt x="0" y="6"/>
                    </a:lnTo>
                    <a:lnTo>
                      <a:pt x="0" y="8"/>
                    </a:lnTo>
                    <a:lnTo>
                      <a:pt x="11" y="25"/>
                    </a:lnTo>
                    <a:lnTo>
                      <a:pt x="26" y="48"/>
                    </a:lnTo>
                    <a:lnTo>
                      <a:pt x="44" y="67"/>
                    </a:lnTo>
                    <a:lnTo>
                      <a:pt x="45" y="68"/>
                    </a:lnTo>
                    <a:lnTo>
                      <a:pt x="50" y="72"/>
                    </a:lnTo>
                    <a:lnTo>
                      <a:pt x="52" y="73"/>
                    </a:lnTo>
                    <a:lnTo>
                      <a:pt x="54" y="73"/>
                    </a:lnTo>
                    <a:lnTo>
                      <a:pt x="55" y="72"/>
                    </a:lnTo>
                    <a:lnTo>
                      <a:pt x="57" y="70"/>
                    </a:lnTo>
                    <a:lnTo>
                      <a:pt x="57" y="68"/>
                    </a:lnTo>
                    <a:lnTo>
                      <a:pt x="57" y="67"/>
                    </a:lnTo>
                    <a:lnTo>
                      <a:pt x="57" y="65"/>
                    </a:lnTo>
                    <a:lnTo>
                      <a:pt x="55" y="63"/>
                    </a:lnTo>
                    <a:lnTo>
                      <a:pt x="50" y="60"/>
                    </a:lnTo>
                    <a:lnTo>
                      <a:pt x="47" y="63"/>
                    </a:lnTo>
                    <a:lnTo>
                      <a:pt x="52" y="62"/>
                    </a:lnTo>
                    <a:lnTo>
                      <a:pt x="34" y="43"/>
                    </a:lnTo>
                    <a:lnTo>
                      <a:pt x="19" y="20"/>
                    </a:lnTo>
                    <a:lnTo>
                      <a:pt x="8"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5" name="Google Shape;285;p6"/>
              <p:cNvSpPr/>
              <p:nvPr/>
            </p:nvSpPr>
            <p:spPr>
              <a:xfrm>
                <a:off x="3708" y="1727"/>
                <a:ext cx="43" cy="11"/>
              </a:xfrm>
              <a:custGeom>
                <a:rect b="b" l="l" r="r" t="t"/>
                <a:pathLst>
                  <a:path extrusionOk="0" h="24" w="85">
                    <a:moveTo>
                      <a:pt x="8" y="0"/>
                    </a:moveTo>
                    <a:lnTo>
                      <a:pt x="6" y="0"/>
                    </a:lnTo>
                    <a:lnTo>
                      <a:pt x="5" y="0"/>
                    </a:lnTo>
                    <a:lnTo>
                      <a:pt x="3" y="0"/>
                    </a:lnTo>
                    <a:lnTo>
                      <a:pt x="1" y="2"/>
                    </a:lnTo>
                    <a:lnTo>
                      <a:pt x="0" y="3"/>
                    </a:lnTo>
                    <a:lnTo>
                      <a:pt x="0" y="5"/>
                    </a:lnTo>
                    <a:lnTo>
                      <a:pt x="1" y="7"/>
                    </a:lnTo>
                    <a:lnTo>
                      <a:pt x="3" y="8"/>
                    </a:lnTo>
                    <a:lnTo>
                      <a:pt x="10" y="14"/>
                    </a:lnTo>
                    <a:lnTo>
                      <a:pt x="11" y="15"/>
                    </a:lnTo>
                    <a:lnTo>
                      <a:pt x="31" y="22"/>
                    </a:lnTo>
                    <a:lnTo>
                      <a:pt x="52" y="24"/>
                    </a:lnTo>
                    <a:lnTo>
                      <a:pt x="72" y="22"/>
                    </a:lnTo>
                    <a:lnTo>
                      <a:pt x="73" y="22"/>
                    </a:lnTo>
                    <a:lnTo>
                      <a:pt x="82" y="19"/>
                    </a:lnTo>
                    <a:lnTo>
                      <a:pt x="83" y="17"/>
                    </a:lnTo>
                    <a:lnTo>
                      <a:pt x="85" y="15"/>
                    </a:lnTo>
                    <a:lnTo>
                      <a:pt x="85" y="14"/>
                    </a:lnTo>
                    <a:lnTo>
                      <a:pt x="85" y="12"/>
                    </a:lnTo>
                    <a:lnTo>
                      <a:pt x="85" y="10"/>
                    </a:lnTo>
                    <a:lnTo>
                      <a:pt x="83" y="8"/>
                    </a:lnTo>
                    <a:lnTo>
                      <a:pt x="82" y="8"/>
                    </a:lnTo>
                    <a:lnTo>
                      <a:pt x="80" y="8"/>
                    </a:lnTo>
                    <a:lnTo>
                      <a:pt x="72" y="12"/>
                    </a:lnTo>
                    <a:lnTo>
                      <a:pt x="72" y="17"/>
                    </a:lnTo>
                    <a:lnTo>
                      <a:pt x="73" y="12"/>
                    </a:lnTo>
                    <a:lnTo>
                      <a:pt x="54" y="14"/>
                    </a:lnTo>
                    <a:lnTo>
                      <a:pt x="32" y="12"/>
                    </a:lnTo>
                    <a:lnTo>
                      <a:pt x="13" y="5"/>
                    </a:lnTo>
                    <a:lnTo>
                      <a:pt x="13" y="10"/>
                    </a:lnTo>
                    <a:lnTo>
                      <a:pt x="14" y="5"/>
                    </a:lnTo>
                    <a:lnTo>
                      <a:pt x="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6" name="Google Shape;286;p6"/>
              <p:cNvSpPr/>
              <p:nvPr/>
            </p:nvSpPr>
            <p:spPr>
              <a:xfrm>
                <a:off x="3760" y="1696"/>
                <a:ext cx="32" cy="33"/>
              </a:xfrm>
              <a:custGeom>
                <a:rect b="b" l="l" r="r" t="t"/>
                <a:pathLst>
                  <a:path extrusionOk="0" h="67" w="64">
                    <a:moveTo>
                      <a:pt x="2" y="59"/>
                    </a:moveTo>
                    <a:lnTo>
                      <a:pt x="0" y="60"/>
                    </a:lnTo>
                    <a:lnTo>
                      <a:pt x="0" y="62"/>
                    </a:lnTo>
                    <a:lnTo>
                      <a:pt x="0" y="64"/>
                    </a:lnTo>
                    <a:lnTo>
                      <a:pt x="0" y="65"/>
                    </a:lnTo>
                    <a:lnTo>
                      <a:pt x="2" y="67"/>
                    </a:lnTo>
                    <a:lnTo>
                      <a:pt x="3" y="67"/>
                    </a:lnTo>
                    <a:lnTo>
                      <a:pt x="5" y="67"/>
                    </a:lnTo>
                    <a:lnTo>
                      <a:pt x="7" y="67"/>
                    </a:lnTo>
                    <a:lnTo>
                      <a:pt x="10" y="65"/>
                    </a:lnTo>
                    <a:lnTo>
                      <a:pt x="28" y="50"/>
                    </a:lnTo>
                    <a:lnTo>
                      <a:pt x="29" y="49"/>
                    </a:lnTo>
                    <a:lnTo>
                      <a:pt x="47" y="30"/>
                    </a:lnTo>
                    <a:lnTo>
                      <a:pt x="62" y="8"/>
                    </a:lnTo>
                    <a:lnTo>
                      <a:pt x="64" y="7"/>
                    </a:lnTo>
                    <a:lnTo>
                      <a:pt x="64" y="5"/>
                    </a:lnTo>
                    <a:lnTo>
                      <a:pt x="62" y="3"/>
                    </a:lnTo>
                    <a:lnTo>
                      <a:pt x="61" y="2"/>
                    </a:lnTo>
                    <a:lnTo>
                      <a:pt x="59" y="0"/>
                    </a:lnTo>
                    <a:lnTo>
                      <a:pt x="57" y="0"/>
                    </a:lnTo>
                    <a:lnTo>
                      <a:pt x="56" y="2"/>
                    </a:lnTo>
                    <a:lnTo>
                      <a:pt x="54" y="3"/>
                    </a:lnTo>
                    <a:lnTo>
                      <a:pt x="39" y="25"/>
                    </a:lnTo>
                    <a:lnTo>
                      <a:pt x="21" y="44"/>
                    </a:lnTo>
                    <a:lnTo>
                      <a:pt x="26" y="45"/>
                    </a:lnTo>
                    <a:lnTo>
                      <a:pt x="23" y="42"/>
                    </a:lnTo>
                    <a:lnTo>
                      <a:pt x="5" y="57"/>
                    </a:lnTo>
                    <a:lnTo>
                      <a:pt x="2"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7" name="Google Shape;287;p6"/>
              <p:cNvSpPr/>
              <p:nvPr/>
            </p:nvSpPr>
            <p:spPr>
              <a:xfrm>
                <a:off x="3794" y="1646"/>
                <a:ext cx="21" cy="42"/>
              </a:xfrm>
              <a:custGeom>
                <a:rect b="b" l="l" r="r" t="t"/>
                <a:pathLst>
                  <a:path extrusionOk="0" h="84" w="41">
                    <a:moveTo>
                      <a:pt x="1" y="76"/>
                    </a:moveTo>
                    <a:lnTo>
                      <a:pt x="0" y="77"/>
                    </a:lnTo>
                    <a:lnTo>
                      <a:pt x="0" y="79"/>
                    </a:lnTo>
                    <a:lnTo>
                      <a:pt x="1" y="81"/>
                    </a:lnTo>
                    <a:lnTo>
                      <a:pt x="3" y="82"/>
                    </a:lnTo>
                    <a:lnTo>
                      <a:pt x="5" y="84"/>
                    </a:lnTo>
                    <a:lnTo>
                      <a:pt x="6" y="84"/>
                    </a:lnTo>
                    <a:lnTo>
                      <a:pt x="8" y="82"/>
                    </a:lnTo>
                    <a:lnTo>
                      <a:pt x="10" y="81"/>
                    </a:lnTo>
                    <a:lnTo>
                      <a:pt x="23" y="52"/>
                    </a:lnTo>
                    <a:lnTo>
                      <a:pt x="24" y="50"/>
                    </a:lnTo>
                    <a:lnTo>
                      <a:pt x="38" y="20"/>
                    </a:lnTo>
                    <a:lnTo>
                      <a:pt x="41" y="5"/>
                    </a:lnTo>
                    <a:lnTo>
                      <a:pt x="41" y="3"/>
                    </a:lnTo>
                    <a:lnTo>
                      <a:pt x="41" y="2"/>
                    </a:lnTo>
                    <a:lnTo>
                      <a:pt x="39" y="0"/>
                    </a:lnTo>
                    <a:lnTo>
                      <a:pt x="38" y="0"/>
                    </a:lnTo>
                    <a:lnTo>
                      <a:pt x="36" y="0"/>
                    </a:lnTo>
                    <a:lnTo>
                      <a:pt x="34" y="0"/>
                    </a:lnTo>
                    <a:lnTo>
                      <a:pt x="33" y="2"/>
                    </a:lnTo>
                    <a:lnTo>
                      <a:pt x="31" y="3"/>
                    </a:lnTo>
                    <a:lnTo>
                      <a:pt x="28" y="19"/>
                    </a:lnTo>
                    <a:lnTo>
                      <a:pt x="15" y="49"/>
                    </a:lnTo>
                    <a:lnTo>
                      <a:pt x="19" y="50"/>
                    </a:lnTo>
                    <a:lnTo>
                      <a:pt x="15" y="47"/>
                    </a:lnTo>
                    <a:lnTo>
                      <a:pt x="1" y="7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8" name="Google Shape;288;p6"/>
              <p:cNvSpPr/>
              <p:nvPr/>
            </p:nvSpPr>
            <p:spPr>
              <a:xfrm>
                <a:off x="3815" y="1592"/>
                <a:ext cx="14" cy="45"/>
              </a:xfrm>
              <a:custGeom>
                <a:rect b="b" l="l" r="r" t="t"/>
                <a:pathLst>
                  <a:path extrusionOk="0" h="89" w="28">
                    <a:moveTo>
                      <a:pt x="0" y="82"/>
                    </a:moveTo>
                    <a:lnTo>
                      <a:pt x="0" y="84"/>
                    </a:lnTo>
                    <a:lnTo>
                      <a:pt x="0" y="85"/>
                    </a:lnTo>
                    <a:lnTo>
                      <a:pt x="1" y="87"/>
                    </a:lnTo>
                    <a:lnTo>
                      <a:pt x="3" y="89"/>
                    </a:lnTo>
                    <a:lnTo>
                      <a:pt x="5" y="89"/>
                    </a:lnTo>
                    <a:lnTo>
                      <a:pt x="6" y="87"/>
                    </a:lnTo>
                    <a:lnTo>
                      <a:pt x="8" y="85"/>
                    </a:lnTo>
                    <a:lnTo>
                      <a:pt x="10" y="84"/>
                    </a:lnTo>
                    <a:lnTo>
                      <a:pt x="16" y="55"/>
                    </a:lnTo>
                    <a:lnTo>
                      <a:pt x="26" y="17"/>
                    </a:lnTo>
                    <a:lnTo>
                      <a:pt x="28" y="5"/>
                    </a:lnTo>
                    <a:lnTo>
                      <a:pt x="28" y="3"/>
                    </a:lnTo>
                    <a:lnTo>
                      <a:pt x="26" y="1"/>
                    </a:lnTo>
                    <a:lnTo>
                      <a:pt x="24" y="0"/>
                    </a:lnTo>
                    <a:lnTo>
                      <a:pt x="23" y="0"/>
                    </a:lnTo>
                    <a:lnTo>
                      <a:pt x="21" y="0"/>
                    </a:lnTo>
                    <a:lnTo>
                      <a:pt x="19" y="0"/>
                    </a:lnTo>
                    <a:lnTo>
                      <a:pt x="18" y="1"/>
                    </a:lnTo>
                    <a:lnTo>
                      <a:pt x="18" y="3"/>
                    </a:lnTo>
                    <a:lnTo>
                      <a:pt x="16" y="15"/>
                    </a:lnTo>
                    <a:lnTo>
                      <a:pt x="6" y="53"/>
                    </a:lnTo>
                    <a:lnTo>
                      <a:pt x="0" y="8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89" name="Google Shape;289;p6"/>
              <p:cNvSpPr/>
              <p:nvPr/>
            </p:nvSpPr>
            <p:spPr>
              <a:xfrm>
                <a:off x="3826" y="1537"/>
                <a:ext cx="9" cy="45"/>
              </a:xfrm>
              <a:custGeom>
                <a:rect b="b" l="l" r="r" t="t"/>
                <a:pathLst>
                  <a:path extrusionOk="0" h="91" w="16">
                    <a:moveTo>
                      <a:pt x="0" y="86"/>
                    </a:moveTo>
                    <a:lnTo>
                      <a:pt x="0" y="87"/>
                    </a:lnTo>
                    <a:lnTo>
                      <a:pt x="0" y="89"/>
                    </a:lnTo>
                    <a:lnTo>
                      <a:pt x="1" y="91"/>
                    </a:lnTo>
                    <a:lnTo>
                      <a:pt x="3" y="91"/>
                    </a:lnTo>
                    <a:lnTo>
                      <a:pt x="5" y="91"/>
                    </a:lnTo>
                    <a:lnTo>
                      <a:pt x="6" y="91"/>
                    </a:lnTo>
                    <a:lnTo>
                      <a:pt x="8" y="89"/>
                    </a:lnTo>
                    <a:lnTo>
                      <a:pt x="10" y="87"/>
                    </a:lnTo>
                    <a:lnTo>
                      <a:pt x="14" y="45"/>
                    </a:lnTo>
                    <a:lnTo>
                      <a:pt x="16" y="7"/>
                    </a:lnTo>
                    <a:lnTo>
                      <a:pt x="16" y="5"/>
                    </a:lnTo>
                    <a:lnTo>
                      <a:pt x="16" y="3"/>
                    </a:lnTo>
                    <a:lnTo>
                      <a:pt x="14" y="2"/>
                    </a:lnTo>
                    <a:lnTo>
                      <a:pt x="13" y="0"/>
                    </a:lnTo>
                    <a:lnTo>
                      <a:pt x="11" y="0"/>
                    </a:lnTo>
                    <a:lnTo>
                      <a:pt x="10" y="2"/>
                    </a:lnTo>
                    <a:lnTo>
                      <a:pt x="8" y="3"/>
                    </a:lnTo>
                    <a:lnTo>
                      <a:pt x="6" y="5"/>
                    </a:lnTo>
                    <a:lnTo>
                      <a:pt x="5" y="44"/>
                    </a:lnTo>
                    <a:lnTo>
                      <a:pt x="0" y="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0" name="Google Shape;290;p6"/>
              <p:cNvSpPr/>
              <p:nvPr/>
            </p:nvSpPr>
            <p:spPr>
              <a:xfrm>
                <a:off x="3830" y="1482"/>
                <a:ext cx="5" cy="45"/>
              </a:xfrm>
              <a:custGeom>
                <a:rect b="b" l="l" r="r" t="t"/>
                <a:pathLst>
                  <a:path extrusionOk="0" h="91" w="12">
                    <a:moveTo>
                      <a:pt x="2" y="88"/>
                    </a:moveTo>
                    <a:lnTo>
                      <a:pt x="2" y="89"/>
                    </a:lnTo>
                    <a:lnTo>
                      <a:pt x="4" y="91"/>
                    </a:lnTo>
                    <a:lnTo>
                      <a:pt x="5" y="91"/>
                    </a:lnTo>
                    <a:lnTo>
                      <a:pt x="7" y="91"/>
                    </a:lnTo>
                    <a:lnTo>
                      <a:pt x="8" y="91"/>
                    </a:lnTo>
                    <a:lnTo>
                      <a:pt x="10" y="89"/>
                    </a:lnTo>
                    <a:lnTo>
                      <a:pt x="12" y="88"/>
                    </a:lnTo>
                    <a:lnTo>
                      <a:pt x="12" y="86"/>
                    </a:lnTo>
                    <a:lnTo>
                      <a:pt x="12" y="66"/>
                    </a:lnTo>
                    <a:lnTo>
                      <a:pt x="10" y="20"/>
                    </a:lnTo>
                    <a:lnTo>
                      <a:pt x="10" y="5"/>
                    </a:lnTo>
                    <a:lnTo>
                      <a:pt x="8" y="4"/>
                    </a:lnTo>
                    <a:lnTo>
                      <a:pt x="7" y="2"/>
                    </a:lnTo>
                    <a:lnTo>
                      <a:pt x="5" y="0"/>
                    </a:lnTo>
                    <a:lnTo>
                      <a:pt x="4" y="0"/>
                    </a:lnTo>
                    <a:lnTo>
                      <a:pt x="2" y="2"/>
                    </a:lnTo>
                    <a:lnTo>
                      <a:pt x="0" y="4"/>
                    </a:lnTo>
                    <a:lnTo>
                      <a:pt x="0" y="5"/>
                    </a:lnTo>
                    <a:lnTo>
                      <a:pt x="0" y="7"/>
                    </a:lnTo>
                    <a:lnTo>
                      <a:pt x="0" y="22"/>
                    </a:lnTo>
                    <a:lnTo>
                      <a:pt x="2" y="67"/>
                    </a:lnTo>
                    <a:lnTo>
                      <a:pt x="2" y="88"/>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1" name="Google Shape;291;p6"/>
              <p:cNvSpPr/>
              <p:nvPr/>
            </p:nvSpPr>
            <p:spPr>
              <a:xfrm>
                <a:off x="3823" y="1427"/>
                <a:ext cx="11" cy="45"/>
              </a:xfrm>
              <a:custGeom>
                <a:rect b="b" l="l" r="r" t="t"/>
                <a:pathLst>
                  <a:path extrusionOk="0" h="89" w="21">
                    <a:moveTo>
                      <a:pt x="12" y="86"/>
                    </a:moveTo>
                    <a:lnTo>
                      <a:pt x="12" y="88"/>
                    </a:lnTo>
                    <a:lnTo>
                      <a:pt x="13" y="89"/>
                    </a:lnTo>
                    <a:lnTo>
                      <a:pt x="15" y="89"/>
                    </a:lnTo>
                    <a:lnTo>
                      <a:pt x="17" y="89"/>
                    </a:lnTo>
                    <a:lnTo>
                      <a:pt x="18" y="89"/>
                    </a:lnTo>
                    <a:lnTo>
                      <a:pt x="20" y="88"/>
                    </a:lnTo>
                    <a:lnTo>
                      <a:pt x="21" y="86"/>
                    </a:lnTo>
                    <a:lnTo>
                      <a:pt x="21" y="84"/>
                    </a:lnTo>
                    <a:lnTo>
                      <a:pt x="17" y="42"/>
                    </a:lnTo>
                    <a:lnTo>
                      <a:pt x="10" y="4"/>
                    </a:lnTo>
                    <a:lnTo>
                      <a:pt x="8" y="2"/>
                    </a:lnTo>
                    <a:lnTo>
                      <a:pt x="7" y="0"/>
                    </a:lnTo>
                    <a:lnTo>
                      <a:pt x="5" y="0"/>
                    </a:lnTo>
                    <a:lnTo>
                      <a:pt x="3" y="0"/>
                    </a:lnTo>
                    <a:lnTo>
                      <a:pt x="2" y="0"/>
                    </a:lnTo>
                    <a:lnTo>
                      <a:pt x="0" y="2"/>
                    </a:lnTo>
                    <a:lnTo>
                      <a:pt x="0" y="4"/>
                    </a:lnTo>
                    <a:lnTo>
                      <a:pt x="0" y="5"/>
                    </a:lnTo>
                    <a:lnTo>
                      <a:pt x="7" y="44"/>
                    </a:lnTo>
                    <a:lnTo>
                      <a:pt x="12" y="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2" name="Google Shape;292;p6"/>
              <p:cNvSpPr/>
              <p:nvPr/>
            </p:nvSpPr>
            <p:spPr>
              <a:xfrm>
                <a:off x="3809" y="1373"/>
                <a:ext cx="16" cy="44"/>
              </a:xfrm>
              <a:custGeom>
                <a:rect b="b" l="l" r="r" t="t"/>
                <a:pathLst>
                  <a:path extrusionOk="0" h="87" w="31">
                    <a:moveTo>
                      <a:pt x="22" y="84"/>
                    </a:moveTo>
                    <a:lnTo>
                      <a:pt x="23" y="86"/>
                    </a:lnTo>
                    <a:lnTo>
                      <a:pt x="25" y="87"/>
                    </a:lnTo>
                    <a:lnTo>
                      <a:pt x="27" y="87"/>
                    </a:lnTo>
                    <a:lnTo>
                      <a:pt x="28" y="87"/>
                    </a:lnTo>
                    <a:lnTo>
                      <a:pt x="30" y="87"/>
                    </a:lnTo>
                    <a:lnTo>
                      <a:pt x="31" y="86"/>
                    </a:lnTo>
                    <a:lnTo>
                      <a:pt x="31" y="84"/>
                    </a:lnTo>
                    <a:lnTo>
                      <a:pt x="31" y="82"/>
                    </a:lnTo>
                    <a:lnTo>
                      <a:pt x="28" y="70"/>
                    </a:lnTo>
                    <a:lnTo>
                      <a:pt x="18" y="34"/>
                    </a:lnTo>
                    <a:lnTo>
                      <a:pt x="10" y="5"/>
                    </a:lnTo>
                    <a:lnTo>
                      <a:pt x="9" y="3"/>
                    </a:lnTo>
                    <a:lnTo>
                      <a:pt x="7" y="2"/>
                    </a:lnTo>
                    <a:lnTo>
                      <a:pt x="5" y="0"/>
                    </a:lnTo>
                    <a:lnTo>
                      <a:pt x="4" y="0"/>
                    </a:lnTo>
                    <a:lnTo>
                      <a:pt x="2" y="2"/>
                    </a:lnTo>
                    <a:lnTo>
                      <a:pt x="0" y="3"/>
                    </a:lnTo>
                    <a:lnTo>
                      <a:pt x="0" y="5"/>
                    </a:lnTo>
                    <a:lnTo>
                      <a:pt x="0" y="7"/>
                    </a:lnTo>
                    <a:lnTo>
                      <a:pt x="9" y="35"/>
                    </a:lnTo>
                    <a:lnTo>
                      <a:pt x="18" y="72"/>
                    </a:lnTo>
                    <a:lnTo>
                      <a:pt x="22" y="8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3" name="Google Shape;293;p6"/>
              <p:cNvSpPr/>
              <p:nvPr/>
            </p:nvSpPr>
            <p:spPr>
              <a:xfrm>
                <a:off x="3785" y="1325"/>
                <a:ext cx="23" cy="40"/>
              </a:xfrm>
              <a:custGeom>
                <a:rect b="b" l="l" r="r" t="t"/>
                <a:pathLst>
                  <a:path extrusionOk="0" h="80" w="48">
                    <a:moveTo>
                      <a:pt x="38" y="75"/>
                    </a:moveTo>
                    <a:lnTo>
                      <a:pt x="38" y="77"/>
                    </a:lnTo>
                    <a:lnTo>
                      <a:pt x="39" y="79"/>
                    </a:lnTo>
                    <a:lnTo>
                      <a:pt x="41" y="80"/>
                    </a:lnTo>
                    <a:lnTo>
                      <a:pt x="43" y="80"/>
                    </a:lnTo>
                    <a:lnTo>
                      <a:pt x="44" y="79"/>
                    </a:lnTo>
                    <a:lnTo>
                      <a:pt x="46" y="77"/>
                    </a:lnTo>
                    <a:lnTo>
                      <a:pt x="48" y="75"/>
                    </a:lnTo>
                    <a:lnTo>
                      <a:pt x="48" y="73"/>
                    </a:lnTo>
                    <a:lnTo>
                      <a:pt x="44" y="65"/>
                    </a:lnTo>
                    <a:lnTo>
                      <a:pt x="43" y="63"/>
                    </a:lnTo>
                    <a:lnTo>
                      <a:pt x="30" y="35"/>
                    </a:lnTo>
                    <a:lnTo>
                      <a:pt x="15" y="10"/>
                    </a:lnTo>
                    <a:lnTo>
                      <a:pt x="8" y="1"/>
                    </a:lnTo>
                    <a:lnTo>
                      <a:pt x="7" y="0"/>
                    </a:lnTo>
                    <a:lnTo>
                      <a:pt x="5" y="0"/>
                    </a:lnTo>
                    <a:lnTo>
                      <a:pt x="3" y="0"/>
                    </a:lnTo>
                    <a:lnTo>
                      <a:pt x="2" y="0"/>
                    </a:lnTo>
                    <a:lnTo>
                      <a:pt x="0" y="1"/>
                    </a:lnTo>
                    <a:lnTo>
                      <a:pt x="0" y="3"/>
                    </a:lnTo>
                    <a:lnTo>
                      <a:pt x="0" y="5"/>
                    </a:lnTo>
                    <a:lnTo>
                      <a:pt x="0" y="6"/>
                    </a:lnTo>
                    <a:lnTo>
                      <a:pt x="7" y="15"/>
                    </a:lnTo>
                    <a:lnTo>
                      <a:pt x="21" y="40"/>
                    </a:lnTo>
                    <a:lnTo>
                      <a:pt x="35" y="68"/>
                    </a:lnTo>
                    <a:lnTo>
                      <a:pt x="39" y="65"/>
                    </a:lnTo>
                    <a:lnTo>
                      <a:pt x="35" y="67"/>
                    </a:lnTo>
                    <a:lnTo>
                      <a:pt x="38" y="7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294" name="Google Shape;294;p6"/>
              <p:cNvSpPr/>
              <p:nvPr/>
            </p:nvSpPr>
            <p:spPr>
              <a:xfrm>
                <a:off x="3742" y="1291"/>
                <a:ext cx="38" cy="27"/>
              </a:xfrm>
              <a:custGeom>
                <a:rect b="b" l="l" r="r" t="t"/>
                <a:pathLst>
                  <a:path extrusionOk="0" h="53" w="75">
                    <a:moveTo>
                      <a:pt x="67" y="50"/>
                    </a:moveTo>
                    <a:lnTo>
                      <a:pt x="69" y="52"/>
                    </a:lnTo>
                    <a:lnTo>
                      <a:pt x="70" y="53"/>
                    </a:lnTo>
                    <a:lnTo>
                      <a:pt x="72" y="53"/>
                    </a:lnTo>
                    <a:lnTo>
                      <a:pt x="74" y="52"/>
                    </a:lnTo>
                    <a:lnTo>
                      <a:pt x="75" y="50"/>
                    </a:lnTo>
                    <a:lnTo>
                      <a:pt x="75" y="48"/>
                    </a:lnTo>
                    <a:lnTo>
                      <a:pt x="75" y="47"/>
                    </a:lnTo>
                    <a:lnTo>
                      <a:pt x="75" y="45"/>
                    </a:lnTo>
                    <a:lnTo>
                      <a:pt x="65" y="35"/>
                    </a:lnTo>
                    <a:lnTo>
                      <a:pt x="64" y="33"/>
                    </a:lnTo>
                    <a:lnTo>
                      <a:pt x="46" y="18"/>
                    </a:lnTo>
                    <a:lnTo>
                      <a:pt x="28" y="8"/>
                    </a:lnTo>
                    <a:lnTo>
                      <a:pt x="26" y="6"/>
                    </a:lnTo>
                    <a:lnTo>
                      <a:pt x="6" y="0"/>
                    </a:lnTo>
                    <a:lnTo>
                      <a:pt x="5" y="0"/>
                    </a:lnTo>
                    <a:lnTo>
                      <a:pt x="3" y="1"/>
                    </a:lnTo>
                    <a:lnTo>
                      <a:pt x="2" y="3"/>
                    </a:lnTo>
                    <a:lnTo>
                      <a:pt x="0" y="5"/>
                    </a:lnTo>
                    <a:lnTo>
                      <a:pt x="0" y="6"/>
                    </a:lnTo>
                    <a:lnTo>
                      <a:pt x="2" y="8"/>
                    </a:lnTo>
                    <a:lnTo>
                      <a:pt x="3" y="10"/>
                    </a:lnTo>
                    <a:lnTo>
                      <a:pt x="5" y="10"/>
                    </a:lnTo>
                    <a:lnTo>
                      <a:pt x="24" y="16"/>
                    </a:lnTo>
                    <a:lnTo>
                      <a:pt x="24" y="11"/>
                    </a:lnTo>
                    <a:lnTo>
                      <a:pt x="23" y="16"/>
                    </a:lnTo>
                    <a:lnTo>
                      <a:pt x="41" y="26"/>
                    </a:lnTo>
                    <a:lnTo>
                      <a:pt x="59" y="42"/>
                    </a:lnTo>
                    <a:lnTo>
                      <a:pt x="62" y="38"/>
                    </a:lnTo>
                    <a:lnTo>
                      <a:pt x="57" y="40"/>
                    </a:lnTo>
                    <a:lnTo>
                      <a:pt x="67" y="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grpSp>
          <p:nvGrpSpPr>
            <p:cNvPr id="295" name="Google Shape;295;p6"/>
            <p:cNvGrpSpPr/>
            <p:nvPr/>
          </p:nvGrpSpPr>
          <p:grpSpPr>
            <a:xfrm>
              <a:off x="3748" y="971"/>
              <a:ext cx="124" cy="322"/>
              <a:chOff x="3748" y="971"/>
              <a:chExt cx="124" cy="322"/>
            </a:xfrm>
          </p:grpSpPr>
          <p:cxnSp>
            <p:nvCxnSpPr>
              <p:cNvPr id="296" name="Google Shape;296;p6"/>
              <p:cNvCxnSpPr/>
              <p:nvPr/>
            </p:nvCxnSpPr>
            <p:spPr>
              <a:xfrm flipH="1" rot="10800000">
                <a:off x="3772" y="971"/>
                <a:ext cx="100" cy="275"/>
              </a:xfrm>
              <a:prstGeom prst="straightConnector1">
                <a:avLst/>
              </a:prstGeom>
              <a:noFill/>
              <a:ln cap="flat" cmpd="sng" w="9525">
                <a:solidFill>
                  <a:srgbClr val="000000"/>
                </a:solidFill>
                <a:prstDash val="solid"/>
                <a:round/>
                <a:headEnd len="med" w="med" type="none"/>
                <a:tailEnd len="med" w="med" type="none"/>
              </a:ln>
            </p:spPr>
          </p:cxnSp>
          <p:sp>
            <p:nvSpPr>
              <p:cNvPr id="297" name="Google Shape;297;p6"/>
              <p:cNvSpPr/>
              <p:nvPr/>
            </p:nvSpPr>
            <p:spPr>
              <a:xfrm>
                <a:off x="3748" y="1235"/>
                <a:ext cx="48" cy="58"/>
              </a:xfrm>
              <a:custGeom>
                <a:rect b="b" l="l" r="r" t="t"/>
                <a:pathLst>
                  <a:path extrusionOk="0" h="116" w="97">
                    <a:moveTo>
                      <a:pt x="0" y="0"/>
                    </a:moveTo>
                    <a:lnTo>
                      <a:pt x="13" y="116"/>
                    </a:lnTo>
                    <a:lnTo>
                      <a:pt x="97" y="37"/>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sp>
          <p:nvSpPr>
            <p:cNvPr id="298" name="Google Shape;298;p6"/>
            <p:cNvSpPr/>
            <p:nvPr/>
          </p:nvSpPr>
          <p:spPr>
            <a:xfrm>
              <a:off x="3597" y="770"/>
              <a:ext cx="1260" cy="2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299" name="Google Shape;299;p6"/>
            <p:cNvSpPr/>
            <p:nvPr/>
          </p:nvSpPr>
          <p:spPr>
            <a:xfrm>
              <a:off x="3644" y="805"/>
              <a:ext cx="1536" cy="187"/>
            </a:xfrm>
            <a:prstGeom prst="rect">
              <a:avLst/>
            </a:prstGeom>
            <a:solidFill>
              <a:schemeClr val="dk1"/>
            </a:solid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400">
                  <a:solidFill>
                    <a:schemeClr val="lt1"/>
                  </a:solidFill>
                  <a:latin typeface="Verdana"/>
                  <a:ea typeface="Verdana"/>
                  <a:cs typeface="Verdana"/>
                  <a:sym typeface="Verdana"/>
                </a:rPr>
                <a:t>Shared electrons</a:t>
              </a:r>
              <a:endParaRPr b="1" sz="1200">
                <a:solidFill>
                  <a:schemeClr val="lt1"/>
                </a:solidFill>
                <a:latin typeface="Verdana"/>
                <a:ea typeface="Verdana"/>
                <a:cs typeface="Verdana"/>
                <a:sym typeface="Verdana"/>
              </a:endParaRPr>
            </a:p>
          </p:txBody>
        </p:sp>
      </p:grpSp>
      <p:sp>
        <p:nvSpPr>
          <p:cNvPr id="300" name="Google Shape;300;p6"/>
          <p:cNvSpPr/>
          <p:nvPr/>
        </p:nvSpPr>
        <p:spPr>
          <a:xfrm>
            <a:off x="761893" y="5542042"/>
            <a:ext cx="11473961" cy="1107996"/>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rgbClr val="FF0000"/>
              </a:buClr>
              <a:buSzPts val="2000"/>
              <a:buFont typeface="Noto Sans Symbols"/>
              <a:buChar char="⮚"/>
            </a:pPr>
            <a:r>
              <a:rPr b="1" lang="en-US" sz="2000">
                <a:solidFill>
                  <a:schemeClr val="dk1"/>
                </a:solidFill>
                <a:latin typeface="Verdana"/>
                <a:ea typeface="Verdana"/>
                <a:cs typeface="Verdana"/>
                <a:sym typeface="Verdana"/>
              </a:rPr>
              <a:t> Silicon is group IV element – with 4 electrons in their valence shell.</a:t>
            </a:r>
            <a:endParaRPr/>
          </a:p>
          <a:p>
            <a:pPr indent="-127000" lvl="0" marL="0" marR="0" rtl="0" algn="l">
              <a:spcBef>
                <a:spcPts val="600"/>
              </a:spcBef>
              <a:spcAft>
                <a:spcPts val="0"/>
              </a:spcAft>
              <a:buClr>
                <a:srgbClr val="FF0000"/>
              </a:buClr>
              <a:buSzPts val="2000"/>
              <a:buFont typeface="Noto Sans Symbols"/>
              <a:buChar char="⮚"/>
            </a:pPr>
            <a:r>
              <a:rPr b="1" lang="en-US" sz="2000">
                <a:solidFill>
                  <a:schemeClr val="dk1"/>
                </a:solidFill>
                <a:latin typeface="Verdana"/>
                <a:ea typeface="Verdana"/>
                <a:cs typeface="Verdana"/>
                <a:sym typeface="Verdana"/>
              </a:rPr>
              <a:t> When silicon atoms are brought together, each atom forms covalent bond with 4 silicon atoms in a tetrahedron geometry.</a:t>
            </a:r>
            <a:endParaRPr/>
          </a:p>
        </p:txBody>
      </p:sp>
      <p:pic>
        <p:nvPicPr>
          <p:cNvPr id="301" name="Google Shape;301;p6"/>
          <p:cNvPicPr preferRelativeResize="0"/>
          <p:nvPr/>
        </p:nvPicPr>
        <p:blipFill rotWithShape="1">
          <a:blip r:embed="rId4">
            <a:alphaModFix/>
          </a:blip>
          <a:srcRect b="0" l="0" r="0" t="0"/>
          <a:stretch/>
        </p:blipFill>
        <p:spPr>
          <a:xfrm>
            <a:off x="6839175" y="984803"/>
            <a:ext cx="3583026" cy="35830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60"/>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30" name="Google Shape;1030;p60"/>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031" name="Google Shape;1031;p60"/>
          <p:cNvSpPr txBox="1"/>
          <p:nvPr/>
        </p:nvSpPr>
        <p:spPr>
          <a:xfrm>
            <a:off x="371060" y="2702203"/>
            <a:ext cx="6096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Organic Solar Cell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(OPV) Materials</a:t>
            </a:r>
            <a:endParaRPr/>
          </a:p>
        </p:txBody>
      </p:sp>
      <p:sp>
        <p:nvSpPr>
          <p:cNvPr id="1032" name="Google Shape;1032;p60"/>
          <p:cNvSpPr txBox="1"/>
          <p:nvPr/>
        </p:nvSpPr>
        <p:spPr>
          <a:xfrm>
            <a:off x="871895" y="3740298"/>
            <a:ext cx="1937565" cy="1815882"/>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Derivatives Applications</a:t>
            </a:r>
            <a:endParaRPr/>
          </a:p>
        </p:txBody>
      </p:sp>
      <p:pic>
        <p:nvPicPr>
          <p:cNvPr descr="A diagram of a molecule&#10;&#10;Description automatically generated" id="1033" name="Google Shape;1033;p60"/>
          <p:cNvPicPr preferRelativeResize="0"/>
          <p:nvPr/>
        </p:nvPicPr>
        <p:blipFill rotWithShape="1">
          <a:blip r:embed="rId5">
            <a:alphaModFix/>
          </a:blip>
          <a:srcRect b="0" l="0" r="0" t="0"/>
          <a:stretch/>
        </p:blipFill>
        <p:spPr>
          <a:xfrm>
            <a:off x="3207026" y="103752"/>
            <a:ext cx="8811399" cy="66879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6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39" name="Google Shape;1039;p6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Diagram of a diagram of a semicircular structure&#10;&#10;Description automatically generated" id="1040" name="Google Shape;1040;p61"/>
          <p:cNvPicPr preferRelativeResize="0"/>
          <p:nvPr/>
        </p:nvPicPr>
        <p:blipFill rotWithShape="1">
          <a:blip r:embed="rId5">
            <a:alphaModFix/>
          </a:blip>
          <a:srcRect b="0" l="0" r="0" t="0"/>
          <a:stretch/>
        </p:blipFill>
        <p:spPr>
          <a:xfrm>
            <a:off x="640214" y="2270541"/>
            <a:ext cx="5572514" cy="2764658"/>
          </a:xfrm>
          <a:prstGeom prst="rect">
            <a:avLst/>
          </a:prstGeom>
          <a:noFill/>
          <a:ln>
            <a:noFill/>
          </a:ln>
        </p:spPr>
      </p:pic>
      <p:sp>
        <p:nvSpPr>
          <p:cNvPr id="1041" name="Google Shape;1041;p61"/>
          <p:cNvSpPr txBox="1"/>
          <p:nvPr/>
        </p:nvSpPr>
        <p:spPr>
          <a:xfrm>
            <a:off x="1020417" y="1004634"/>
            <a:ext cx="6096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Organic thin film transistor (TFT) </a:t>
            </a:r>
            <a:endParaRPr/>
          </a:p>
        </p:txBody>
      </p:sp>
      <p:sp>
        <p:nvSpPr>
          <p:cNvPr id="1042" name="Google Shape;1042;p61"/>
          <p:cNvSpPr txBox="1"/>
          <p:nvPr/>
        </p:nvSpPr>
        <p:spPr>
          <a:xfrm>
            <a:off x="6586330" y="2136338"/>
            <a:ext cx="5163002"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transistor output characteristics have been compared between the C60MC12- organic TFT and PCBM-organic TFT prepared in similar way as a reference specimen, to determine the electron mobility. The electron mobility of C60MC12-organic TFT has been as high as 0.067 cm</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/Vs, much higher than that of PCBM-organic TFT, 0.023 cm</a:t>
            </a:r>
            <a:r>
              <a:rPr baseline="30000" lang="en-US" sz="2000">
                <a:solidFill>
                  <a:schemeClr val="dk1"/>
                </a:solidFill>
                <a:latin typeface="Calibri"/>
                <a:ea typeface="Calibri"/>
                <a:cs typeface="Calibri"/>
                <a:sym typeface="Calibri"/>
              </a:rPr>
              <a:t>2</a:t>
            </a:r>
            <a:r>
              <a:rPr lang="en-US" sz="2000">
                <a:solidFill>
                  <a:schemeClr val="dk1"/>
                </a:solidFill>
                <a:latin typeface="Calibri"/>
                <a:ea typeface="Calibri"/>
                <a:cs typeface="Calibri"/>
                <a:sym typeface="Calibri"/>
              </a:rPr>
              <a:t>/Vs [Table 1]. This value is the highest in n-type organic semiconductor prepared by coating process. The current on/off ratio for switching device property is as high as 1.6 x 10</a:t>
            </a:r>
            <a:r>
              <a:rPr baseline="30000" lang="en-US" sz="2000">
                <a:solidFill>
                  <a:schemeClr val="dk1"/>
                </a:solidFill>
                <a:latin typeface="Calibri"/>
                <a:ea typeface="Calibri"/>
                <a:cs typeface="Calibri"/>
                <a:sym typeface="Calibri"/>
              </a:rPr>
              <a:t>5</a:t>
            </a:r>
            <a:r>
              <a:rPr lang="en-US"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sp>
        <p:nvSpPr>
          <p:cNvPr id="1043" name="Google Shape;1043;p61"/>
          <p:cNvSpPr txBox="1"/>
          <p:nvPr/>
        </p:nvSpPr>
        <p:spPr>
          <a:xfrm>
            <a:off x="490330" y="5945698"/>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https://www.aist.go.jp/aist_e/list/latest_research/2004/20041118/20041118.html</a:t>
            </a:r>
            <a:endParaRPr sz="1800">
              <a:solidFill>
                <a:schemeClr val="dk1"/>
              </a:solidFill>
              <a:latin typeface="Calibri"/>
              <a:ea typeface="Calibri"/>
              <a:cs typeface="Calibri"/>
              <a:sym typeface="Calibri"/>
            </a:endParaRPr>
          </a:p>
        </p:txBody>
      </p:sp>
      <p:sp>
        <p:nvSpPr>
          <p:cNvPr id="1044" name="Google Shape;1044;p61"/>
          <p:cNvSpPr txBox="1"/>
          <p:nvPr/>
        </p:nvSpPr>
        <p:spPr>
          <a:xfrm>
            <a:off x="3597309" y="188126"/>
            <a:ext cx="5424103"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Derivatives Applications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62"/>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50" name="Google Shape;1050;p62"/>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051" name="Google Shape;1051;p62"/>
          <p:cNvSpPr txBox="1"/>
          <p:nvPr/>
        </p:nvSpPr>
        <p:spPr>
          <a:xfrm>
            <a:off x="251791" y="1890703"/>
            <a:ext cx="11184835" cy="409342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Arial"/>
              <a:buChar char="•"/>
            </a:pPr>
            <a:r>
              <a:rPr b="1" i="1" lang="en-US" sz="2000">
                <a:solidFill>
                  <a:schemeClr val="dk1"/>
                </a:solidFill>
                <a:latin typeface="Calibri"/>
                <a:ea typeface="Calibri"/>
                <a:cs typeface="Calibri"/>
                <a:sym typeface="Calibri"/>
              </a:rPr>
              <a:t>Batteries/Supercapacitors : </a:t>
            </a:r>
            <a:r>
              <a:rPr lang="en-US" sz="2000">
                <a:solidFill>
                  <a:schemeClr val="dk1"/>
                </a:solidFill>
                <a:latin typeface="Calibri"/>
                <a:ea typeface="Calibri"/>
                <a:cs typeface="Calibri"/>
                <a:sym typeface="Calibri"/>
              </a:rPr>
              <a:t>C60 and their derivatives are used for lithium batteries as they showed the electrochemical intercalation of lithium into solid C60, which corresponds to the C60Li12 form. It can be </a:t>
            </a:r>
            <a:r>
              <a:rPr b="1" lang="en-US" sz="2000">
                <a:solidFill>
                  <a:schemeClr val="dk1"/>
                </a:solidFill>
                <a:latin typeface="Calibri"/>
                <a:ea typeface="Calibri"/>
                <a:cs typeface="Calibri"/>
                <a:sym typeface="Calibri"/>
              </a:rPr>
              <a:t>effectively used for anode materials in lithium–ion batteries.</a:t>
            </a:r>
            <a:endParaRPr b="1" sz="2000">
              <a:solidFill>
                <a:schemeClr val="dk1"/>
              </a:solidFill>
              <a:latin typeface="Calibri"/>
              <a:ea typeface="Calibri"/>
              <a:cs typeface="Calibri"/>
              <a:sym typeface="Calibri"/>
            </a:endParaRPr>
          </a:p>
          <a:p>
            <a:pPr indent="-342900" lvl="0" marL="342900" marR="543560" rtl="0" algn="just">
              <a:spcBef>
                <a:spcPts val="5"/>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Sensors: </a:t>
            </a:r>
            <a:r>
              <a:rPr lang="en-US" sz="2000">
                <a:solidFill>
                  <a:schemeClr val="dk1"/>
                </a:solidFill>
                <a:latin typeface="Calibri"/>
                <a:ea typeface="Calibri"/>
                <a:cs typeface="Calibri"/>
                <a:sym typeface="Calibri"/>
              </a:rPr>
              <a:t>Excellent conductivity properties, charge transport, and charge separation make fullerene an ideal material for sensors. It has been used in various sensors, such as strain and gas sensors, photoelectrochemical sensors, and electrochemical and optical sensors.</a:t>
            </a:r>
            <a:endParaRPr sz="2000">
              <a:solidFill>
                <a:schemeClr val="dk1"/>
              </a:solidFill>
              <a:latin typeface="Calibri"/>
              <a:ea typeface="Calibri"/>
              <a:cs typeface="Calibri"/>
              <a:sym typeface="Calibri"/>
            </a:endParaRPr>
          </a:p>
          <a:p>
            <a:pPr indent="-342900" lvl="0" marL="342900" marR="542925" rtl="0" algn="just">
              <a:spcBef>
                <a:spcPts val="0"/>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Biomedical application </a:t>
            </a:r>
            <a:r>
              <a:rPr lang="en-US" sz="2000">
                <a:solidFill>
                  <a:schemeClr val="dk1"/>
                </a:solidFill>
                <a:latin typeface="Calibri"/>
                <a:ea typeface="Calibri"/>
                <a:cs typeface="Calibri"/>
                <a:sym typeface="Calibri"/>
              </a:rPr>
              <a:t>Due to its excellent electrochemical sensitivity, C60 can be used for the detection of numerous biomolecules, in particular, dopamine, glucose, and uric acid.</a:t>
            </a:r>
            <a:endParaRPr sz="2000">
              <a:solidFill>
                <a:schemeClr val="dk1"/>
              </a:solidFill>
              <a:latin typeface="Calibri"/>
              <a:ea typeface="Calibri"/>
              <a:cs typeface="Calibri"/>
              <a:sym typeface="Calibri"/>
            </a:endParaRPr>
          </a:p>
          <a:p>
            <a:pPr indent="-342900" lvl="0" marL="342900" marR="544195" rtl="0" algn="just">
              <a:spcBef>
                <a:spcPts val="25"/>
              </a:spcBef>
              <a:spcAft>
                <a:spcPts val="0"/>
              </a:spcAft>
              <a:buClr>
                <a:schemeClr val="dk1"/>
              </a:buClr>
              <a:buSzPts val="2000"/>
              <a:buFont typeface="Arial"/>
              <a:buChar char="•"/>
            </a:pPr>
            <a:r>
              <a:rPr b="1" lang="en-US" sz="2000">
                <a:solidFill>
                  <a:schemeClr val="dk1"/>
                </a:solidFill>
                <a:latin typeface="Calibri"/>
                <a:ea typeface="Calibri"/>
                <a:cs typeface="Calibri"/>
                <a:sym typeface="Calibri"/>
              </a:rPr>
              <a:t>Supercondcutors: </a:t>
            </a:r>
            <a:r>
              <a:rPr lang="en-US" sz="2000">
                <a:solidFill>
                  <a:schemeClr val="dk1"/>
                </a:solidFill>
                <a:latin typeface="Calibri"/>
                <a:ea typeface="Calibri"/>
                <a:cs typeface="Calibri"/>
                <a:sym typeface="Calibri"/>
              </a:rPr>
              <a:t>Studies have shown that when an alkali metal is embedded within the voids of fullerene C60, the new composite formed becomes a super conductor (Wang et al., 2015). Accordingly, it has been reported that K3C60 composite possess high super conducting critical temperature with almost a perfect 3-D superconductivity, current density, ductility and high stability.</a:t>
            </a:r>
            <a:endParaRPr sz="2000">
              <a:solidFill>
                <a:schemeClr val="dk1"/>
              </a:solidFill>
              <a:latin typeface="Calibri"/>
              <a:ea typeface="Calibri"/>
              <a:cs typeface="Calibri"/>
              <a:sym typeface="Calibri"/>
            </a:endParaRPr>
          </a:p>
        </p:txBody>
      </p:sp>
      <p:sp>
        <p:nvSpPr>
          <p:cNvPr id="1052" name="Google Shape;1052;p62"/>
          <p:cNvSpPr txBox="1"/>
          <p:nvPr/>
        </p:nvSpPr>
        <p:spPr>
          <a:xfrm>
            <a:off x="3597309" y="188126"/>
            <a:ext cx="5424103"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800">
                <a:solidFill>
                  <a:schemeClr val="lt1"/>
                </a:solidFill>
                <a:latin typeface="Calibri"/>
                <a:ea typeface="Calibri"/>
                <a:cs typeface="Calibri"/>
                <a:sym typeface="Calibri"/>
              </a:rPr>
              <a:t>Fullerene Derivatives Applications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6" name="Shape 1056"/>
        <p:cNvGrpSpPr/>
        <p:nvPr/>
      </p:nvGrpSpPr>
      <p:grpSpPr>
        <a:xfrm>
          <a:off x="0" y="0"/>
          <a:ext cx="0" cy="0"/>
          <a:chOff x="0" y="0"/>
          <a:chExt cx="0" cy="0"/>
        </a:xfrm>
      </p:grpSpPr>
      <p:pic>
        <p:nvPicPr>
          <p:cNvPr id="1057" name="Google Shape;1057;p63"/>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58" name="Google Shape;1058;p63"/>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diagram of different colored bars&#10;&#10;Description automatically generated" id="1059" name="Google Shape;1059;p63"/>
          <p:cNvPicPr preferRelativeResize="0"/>
          <p:nvPr/>
        </p:nvPicPr>
        <p:blipFill rotWithShape="1">
          <a:blip r:embed="rId5">
            <a:alphaModFix/>
          </a:blip>
          <a:srcRect b="0" l="0" r="0" t="0"/>
          <a:stretch/>
        </p:blipFill>
        <p:spPr>
          <a:xfrm>
            <a:off x="6498139" y="1345007"/>
            <a:ext cx="4046018" cy="4353515"/>
          </a:xfrm>
          <a:prstGeom prst="rect">
            <a:avLst/>
          </a:prstGeom>
          <a:noFill/>
          <a:ln>
            <a:noFill/>
          </a:ln>
        </p:spPr>
      </p:pic>
      <p:sp>
        <p:nvSpPr>
          <p:cNvPr id="1060" name="Google Shape;1060;p63"/>
          <p:cNvSpPr txBox="1"/>
          <p:nvPr/>
        </p:nvSpPr>
        <p:spPr>
          <a:xfrm>
            <a:off x="399795" y="2969796"/>
            <a:ext cx="394691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Pentacene as a hole transport material for high performance planar perovskite solar cells</a:t>
            </a:r>
            <a:endParaRPr/>
          </a:p>
        </p:txBody>
      </p:sp>
      <p:sp>
        <p:nvSpPr>
          <p:cNvPr id="1061" name="Google Shape;1061;p63"/>
          <p:cNvSpPr txBox="1"/>
          <p:nvPr/>
        </p:nvSpPr>
        <p:spPr>
          <a:xfrm>
            <a:off x="3260035" y="5923866"/>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https://doi.org/10.1016/j.cap.2018.05.022</a:t>
            </a:r>
            <a:endParaRPr sz="1800">
              <a:solidFill>
                <a:schemeClr val="dk1"/>
              </a:solidFill>
              <a:latin typeface="Calibri"/>
              <a:ea typeface="Calibri"/>
              <a:cs typeface="Calibri"/>
              <a:sym typeface="Calibri"/>
            </a:endParaRPr>
          </a:p>
        </p:txBody>
      </p:sp>
      <p:sp>
        <p:nvSpPr>
          <p:cNvPr id="1062" name="Google Shape;1062;p63"/>
          <p:cNvSpPr txBox="1"/>
          <p:nvPr/>
        </p:nvSpPr>
        <p:spPr>
          <a:xfrm>
            <a:off x="300998" y="1049679"/>
            <a:ext cx="3644348" cy="584775"/>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Organic Solar Cells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64"/>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68" name="Google Shape;1068;p64"/>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1069" name="Google Shape;1069;p64"/>
          <p:cNvPicPr preferRelativeResize="0"/>
          <p:nvPr/>
        </p:nvPicPr>
        <p:blipFill rotWithShape="1">
          <a:blip r:embed="rId5">
            <a:alphaModFix/>
          </a:blip>
          <a:srcRect b="0" l="0" r="0" t="0"/>
          <a:stretch/>
        </p:blipFill>
        <p:spPr>
          <a:xfrm>
            <a:off x="5771589" y="2404984"/>
            <a:ext cx="5151871" cy="3060239"/>
          </a:xfrm>
          <a:prstGeom prst="rect">
            <a:avLst/>
          </a:prstGeom>
          <a:noFill/>
          <a:ln>
            <a:noFill/>
          </a:ln>
        </p:spPr>
      </p:pic>
      <p:sp>
        <p:nvSpPr>
          <p:cNvPr id="1070" name="Google Shape;1070;p64"/>
          <p:cNvSpPr txBox="1"/>
          <p:nvPr/>
        </p:nvSpPr>
        <p:spPr>
          <a:xfrm>
            <a:off x="3250001" y="163891"/>
            <a:ext cx="5695216" cy="523220"/>
          </a:xfrm>
          <a:prstGeom prst="rect">
            <a:avLst/>
          </a:prstGeom>
          <a:solidFill>
            <a:schemeClr val="accent5"/>
          </a:solid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Calibri"/>
                <a:ea typeface="Calibri"/>
                <a:cs typeface="Calibri"/>
                <a:sym typeface="Calibri"/>
              </a:rPr>
              <a:t>Organic field-effect transistors (OFETs) </a:t>
            </a:r>
            <a:endParaRPr/>
          </a:p>
        </p:txBody>
      </p:sp>
      <p:sp>
        <p:nvSpPr>
          <p:cNvPr id="1071" name="Google Shape;1071;p64"/>
          <p:cNvSpPr txBox="1"/>
          <p:nvPr/>
        </p:nvSpPr>
        <p:spPr>
          <a:xfrm>
            <a:off x="5897217" y="5724602"/>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https://doi.org/10.1051/epjap/2013120263</a:t>
            </a:r>
            <a:endParaRPr/>
          </a:p>
        </p:txBody>
      </p:sp>
      <p:sp>
        <p:nvSpPr>
          <p:cNvPr id="1072" name="Google Shape;1072;p64"/>
          <p:cNvSpPr txBox="1"/>
          <p:nvPr/>
        </p:nvSpPr>
        <p:spPr>
          <a:xfrm>
            <a:off x="434573" y="945276"/>
            <a:ext cx="11558644"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Field-effect transistors usually </a:t>
            </a:r>
            <a:r>
              <a:rPr b="1" lang="en-US" sz="2000">
                <a:solidFill>
                  <a:schemeClr val="dk1"/>
                </a:solidFill>
                <a:latin typeface="Calibri"/>
                <a:ea typeface="Calibri"/>
                <a:cs typeface="Calibri"/>
                <a:sym typeface="Calibri"/>
              </a:rPr>
              <a:t>operate as a capacitor</a:t>
            </a:r>
            <a:r>
              <a:rPr lang="en-US" sz="2000">
                <a:solidFill>
                  <a:schemeClr val="dk1"/>
                </a:solidFill>
                <a:latin typeface="Calibri"/>
                <a:ea typeface="Calibri"/>
                <a:cs typeface="Calibri"/>
                <a:sym typeface="Calibri"/>
              </a:rPr>
              <a:t>. They are composed of two plates. One plate works as a conducting channel between two ohmic contacts, which are called the </a:t>
            </a:r>
            <a:r>
              <a:rPr b="1" lang="en-US" sz="2000">
                <a:solidFill>
                  <a:schemeClr val="dk1"/>
                </a:solidFill>
                <a:latin typeface="Calibri"/>
                <a:ea typeface="Calibri"/>
                <a:cs typeface="Calibri"/>
                <a:sym typeface="Calibri"/>
              </a:rPr>
              <a:t>source and the drain contacts</a:t>
            </a:r>
            <a:r>
              <a:rPr lang="en-US" sz="2000">
                <a:solidFill>
                  <a:schemeClr val="dk1"/>
                </a:solidFill>
                <a:latin typeface="Calibri"/>
                <a:ea typeface="Calibri"/>
                <a:cs typeface="Calibri"/>
                <a:sym typeface="Calibri"/>
              </a:rPr>
              <a:t>. The other plate works to control the charge induced into the channel, and it is called the gate.</a:t>
            </a:r>
            <a:endParaRPr/>
          </a:p>
        </p:txBody>
      </p:sp>
      <p:pic>
        <p:nvPicPr>
          <p:cNvPr descr="A screenshot of a computer&#10;&#10;Description automatically generated" id="1073" name="Google Shape;1073;p64"/>
          <p:cNvPicPr preferRelativeResize="0"/>
          <p:nvPr/>
        </p:nvPicPr>
        <p:blipFill rotWithShape="1">
          <a:blip r:embed="rId6">
            <a:alphaModFix/>
          </a:blip>
          <a:srcRect b="0" l="0" r="0" t="0"/>
          <a:stretch/>
        </p:blipFill>
        <p:spPr>
          <a:xfrm>
            <a:off x="702366" y="2219104"/>
            <a:ext cx="3564834" cy="429206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pic>
        <p:nvPicPr>
          <p:cNvPr id="1078" name="Google Shape;1078;p65"/>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79" name="Google Shape;1079;p65"/>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
        <p:nvSpPr>
          <p:cNvPr id="1080" name="Google Shape;1080;p65"/>
          <p:cNvSpPr/>
          <p:nvPr/>
        </p:nvSpPr>
        <p:spPr>
          <a:xfrm>
            <a:off x="440991" y="846723"/>
            <a:ext cx="10482469" cy="1200329"/>
          </a:xfrm>
          <a:prstGeom prst="rect">
            <a:avLst/>
          </a:prstGeom>
          <a:noFill/>
          <a:ln>
            <a:noFill/>
          </a:ln>
        </p:spPr>
        <p:txBody>
          <a:bodyPr anchorCtr="0" anchor="ctr" bIns="45700" lIns="1041050" spcFirstLastPara="1" rIns="91425" wrap="square" tIns="45700">
            <a:spAutoFit/>
          </a:bodyPr>
          <a:lstStyle/>
          <a:p>
            <a:pPr indent="0" lvl="0" marL="0" marR="0" rtl="0" algn="ctr">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Photodetector : </a:t>
            </a:r>
            <a:r>
              <a:rPr b="0" i="0" lang="en-US" sz="2400" u="none" cap="none" strike="noStrike">
                <a:solidFill>
                  <a:srgbClr val="000000"/>
                </a:solidFill>
                <a:latin typeface="Calibri"/>
                <a:ea typeface="Calibri"/>
                <a:cs typeface="Calibri"/>
                <a:sym typeface="Calibri"/>
              </a:rPr>
              <a:t>Flexible	pentacene	heterojunction	are	used	for	photodetector.  </a:t>
            </a:r>
            <a:endParaRPr/>
          </a:p>
          <a:p>
            <a:pPr indent="0" lvl="0" marL="0" marR="0" rtl="0" algn="ctr">
              <a:lnSpc>
                <a:spcPct val="100000"/>
              </a:lnSpc>
              <a:spcBef>
                <a:spcPts val="0"/>
              </a:spcBef>
              <a:spcAft>
                <a:spcPts val="0"/>
              </a:spcAft>
              <a:buNone/>
            </a:pPr>
            <a:r>
              <a:rPr b="1" i="0" lang="en-US" sz="2400" u="none" cap="none" strike="noStrike">
                <a:solidFill>
                  <a:srgbClr val="2D2D2D"/>
                </a:solidFill>
                <a:latin typeface="Calibri"/>
                <a:ea typeface="Calibri"/>
                <a:cs typeface="Calibri"/>
                <a:sym typeface="Calibri"/>
              </a:rPr>
              <a:t>Pd/Pentacene/ZnO/ITO is used as a flexible photodetector.</a:t>
            </a:r>
            <a:endParaRPr b="1" i="0" sz="4000" u="none" cap="none" strike="noStrike">
              <a:solidFill>
                <a:schemeClr val="dk1"/>
              </a:solidFill>
              <a:latin typeface="Calibri"/>
              <a:ea typeface="Calibri"/>
              <a:cs typeface="Calibri"/>
              <a:sym typeface="Calibri"/>
            </a:endParaRPr>
          </a:p>
        </p:txBody>
      </p:sp>
      <p:pic>
        <p:nvPicPr>
          <p:cNvPr id="1081" name="Google Shape;1081;p65"/>
          <p:cNvPicPr preferRelativeResize="0"/>
          <p:nvPr/>
        </p:nvPicPr>
        <p:blipFill rotWithShape="1">
          <a:blip r:embed="rId5">
            <a:alphaModFix/>
          </a:blip>
          <a:srcRect b="0" l="0" r="0" t="0"/>
          <a:stretch/>
        </p:blipFill>
        <p:spPr>
          <a:xfrm>
            <a:off x="2943996" y="2893774"/>
            <a:ext cx="4475208" cy="3200952"/>
          </a:xfrm>
          <a:prstGeom prst="rect">
            <a:avLst/>
          </a:prstGeom>
          <a:noFill/>
          <a:ln>
            <a:noFill/>
          </a:ln>
        </p:spPr>
      </p:pic>
      <p:sp>
        <p:nvSpPr>
          <p:cNvPr id="1082" name="Google Shape;1082;p65"/>
          <p:cNvSpPr/>
          <p:nvPr/>
        </p:nvSpPr>
        <p:spPr>
          <a:xfrm>
            <a:off x="1041400" y="476250"/>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br>
              <a:rPr b="0" i="0" lang="en-US" sz="11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6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088" name="Google Shape;1088;p6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descr="A diagram of a diagram of a flash&#10;&#10;Description automatically generated" id="1089" name="Google Shape;1089;p66"/>
          <p:cNvPicPr preferRelativeResize="0"/>
          <p:nvPr/>
        </p:nvPicPr>
        <p:blipFill rotWithShape="1">
          <a:blip r:embed="rId5">
            <a:alphaModFix/>
          </a:blip>
          <a:srcRect b="0" l="0" r="0" t="0"/>
          <a:stretch/>
        </p:blipFill>
        <p:spPr>
          <a:xfrm>
            <a:off x="2252869" y="1284731"/>
            <a:ext cx="6076204" cy="2546478"/>
          </a:xfrm>
          <a:prstGeom prst="rect">
            <a:avLst/>
          </a:prstGeom>
          <a:noFill/>
          <a:ln>
            <a:noFill/>
          </a:ln>
        </p:spPr>
      </p:pic>
      <p:sp>
        <p:nvSpPr>
          <p:cNvPr id="1090" name="Google Shape;1090;p66"/>
          <p:cNvSpPr txBox="1"/>
          <p:nvPr/>
        </p:nvSpPr>
        <p:spPr>
          <a:xfrm>
            <a:off x="284921" y="3992218"/>
            <a:ext cx="11622157" cy="267765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Calibri"/>
                <a:ea typeface="Calibri"/>
                <a:cs typeface="Calibri"/>
                <a:sym typeface="Calibri"/>
              </a:rPr>
              <a:t>Photo-switchable organic field-effect transistors (OFETs) represent an important platform for designing memory devices for a diverse array of products including security (brand-protection, copy-protection, keyless entry, etc.), credit cards, tickets, and multiple wearable organic electronics applications. Herein, we present a new concept by introducing self-assembled monolayers of donor–acceptor porphyrin–fullerene dyads as light-responsive triggers modulating the electrical characteristics of OFETs and thus pave the way to the development of advanced nonvolatile optical memory. </a:t>
            </a:r>
            <a:endParaRPr sz="2400">
              <a:solidFill>
                <a:schemeClr val="dk1"/>
              </a:solidFill>
              <a:latin typeface="Calibri"/>
              <a:ea typeface="Calibri"/>
              <a:cs typeface="Calibri"/>
              <a:sym typeface="Calibri"/>
            </a:endParaRPr>
          </a:p>
        </p:txBody>
      </p:sp>
      <p:sp>
        <p:nvSpPr>
          <p:cNvPr id="1091" name="Google Shape;1091;p66"/>
          <p:cNvSpPr txBox="1"/>
          <p:nvPr/>
        </p:nvSpPr>
        <p:spPr>
          <a:xfrm>
            <a:off x="2001078" y="662057"/>
            <a:ext cx="71429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Photo-switchable organic field-effect transistors (OFETs) </a:t>
            </a:r>
            <a:endParaRPr b="1" sz="2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097" name="Google Shape;109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098" name="Google Shape;109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099" name="Google Shape;1099;p67"/>
          <p:cNvSpPr/>
          <p:nvPr/>
        </p:nvSpPr>
        <p:spPr>
          <a:xfrm>
            <a:off x="490330" y="182564"/>
            <a:ext cx="11224592" cy="1200329"/>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Clr>
                <a:srgbClr val="0000FF"/>
              </a:buClr>
              <a:buSzPts val="2400"/>
              <a:buFont typeface="Arial"/>
              <a:buNone/>
            </a:pPr>
            <a:r>
              <a:rPr b="1" lang="en-US" sz="2400">
                <a:solidFill>
                  <a:srgbClr val="0000FF"/>
                </a:solidFill>
                <a:latin typeface="Doppio One"/>
                <a:ea typeface="Doppio One"/>
                <a:cs typeface="Doppio One"/>
                <a:sym typeface="Doppio One"/>
              </a:rPr>
              <a:t>Conductive polymers</a:t>
            </a:r>
            <a:r>
              <a:rPr lang="en-US" sz="2400">
                <a:solidFill>
                  <a:srgbClr val="0000FF"/>
                </a:solidFill>
                <a:latin typeface="Doppio One"/>
                <a:ea typeface="Doppio One"/>
                <a:cs typeface="Doppio One"/>
                <a:sym typeface="Doppio One"/>
              </a:rPr>
              <a:t> or, more precisely, </a:t>
            </a:r>
            <a:r>
              <a:rPr b="1" lang="en-US" sz="2400">
                <a:solidFill>
                  <a:srgbClr val="0000FF"/>
                </a:solidFill>
                <a:latin typeface="Doppio One"/>
                <a:ea typeface="Doppio One"/>
                <a:cs typeface="Doppio One"/>
                <a:sym typeface="Doppio One"/>
              </a:rPr>
              <a:t>intrinsically conducting polymers</a:t>
            </a:r>
            <a:r>
              <a:rPr lang="en-US" sz="2400">
                <a:solidFill>
                  <a:srgbClr val="0000FF"/>
                </a:solidFill>
                <a:latin typeface="Doppio One"/>
                <a:ea typeface="Doppio One"/>
                <a:cs typeface="Doppio One"/>
                <a:sym typeface="Doppio One"/>
              </a:rPr>
              <a:t> (ICPs) are organic polymers that conduct electricity. Such compounds may have metallic conductivity or can be semiconductors. </a:t>
            </a:r>
            <a:endParaRPr/>
          </a:p>
        </p:txBody>
      </p:sp>
      <p:pic>
        <p:nvPicPr>
          <p:cNvPr descr="Image result for Polypyrrole Conducting polymers" id="1100" name="Google Shape;1100;p67"/>
          <p:cNvPicPr preferRelativeResize="0"/>
          <p:nvPr/>
        </p:nvPicPr>
        <p:blipFill rotWithShape="1">
          <a:blip r:embed="rId3">
            <a:alphaModFix/>
          </a:blip>
          <a:srcRect b="0" l="0" r="0" t="0"/>
          <a:stretch/>
        </p:blipFill>
        <p:spPr>
          <a:xfrm>
            <a:off x="1833451" y="1865750"/>
            <a:ext cx="8691562" cy="4191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06" name="Google Shape;1106;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07" name="Google Shape;1107;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108" name="Google Shape;1108;p68"/>
          <p:cNvPicPr preferRelativeResize="0"/>
          <p:nvPr/>
        </p:nvPicPr>
        <p:blipFill rotWithShape="1">
          <a:blip r:embed="rId3">
            <a:alphaModFix/>
          </a:blip>
          <a:srcRect b="5490" l="13862" r="3982" t="11795"/>
          <a:stretch/>
        </p:blipFill>
        <p:spPr>
          <a:xfrm>
            <a:off x="490331" y="665318"/>
            <a:ext cx="6440558" cy="4863547"/>
          </a:xfrm>
          <a:prstGeom prst="rect">
            <a:avLst/>
          </a:prstGeom>
          <a:noFill/>
          <a:ln>
            <a:noFill/>
          </a:ln>
        </p:spPr>
      </p:pic>
      <p:pic>
        <p:nvPicPr>
          <p:cNvPr descr="Image result for Polypyrrole Conducting polymers" id="1109" name="Google Shape;1109;p68"/>
          <p:cNvPicPr preferRelativeResize="0"/>
          <p:nvPr/>
        </p:nvPicPr>
        <p:blipFill rotWithShape="1">
          <a:blip r:embed="rId4">
            <a:alphaModFix/>
          </a:blip>
          <a:srcRect b="22645" l="9178" r="6692" t="8142"/>
          <a:stretch/>
        </p:blipFill>
        <p:spPr>
          <a:xfrm>
            <a:off x="7586869" y="2156618"/>
            <a:ext cx="4114800" cy="2544763"/>
          </a:xfrm>
          <a:prstGeom prst="rect">
            <a:avLst/>
          </a:prstGeom>
          <a:noFill/>
          <a:ln cap="flat" cmpd="sng" w="9525">
            <a:solidFill>
              <a:schemeClr val="dk2"/>
            </a:solidFill>
            <a:prstDash val="solid"/>
            <a:round/>
            <a:headEnd len="sm" w="sm" type="none"/>
            <a:tailEnd len="sm" w="sm" type="none"/>
          </a:ln>
          <a:effectLst>
            <a:outerShdw blurRad="292100" rotWithShape="0" algn="tl" dir="2700000" dist="139700">
              <a:srgbClr val="333333">
                <a:alpha val="64705"/>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500"/>
                                        <p:tgtEl>
                                          <p:spTgt spid="11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15" name="Google Shape;1115;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16" name="Google Shape;1116;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117" name="Google Shape;1117;p69"/>
          <p:cNvSpPr txBox="1"/>
          <p:nvPr/>
        </p:nvSpPr>
        <p:spPr>
          <a:xfrm>
            <a:off x="4297364" y="76200"/>
            <a:ext cx="3055645" cy="400110"/>
          </a:xfrm>
          <a:prstGeom prst="rect">
            <a:avLst/>
          </a:prstGeom>
          <a:gradFill>
            <a:gsLst>
              <a:gs pos="0">
                <a:srgbClr val="AFAFAF"/>
              </a:gs>
              <a:gs pos="50000">
                <a:schemeClr val="accent3"/>
              </a:gs>
              <a:gs pos="100000">
                <a:srgbClr val="919191"/>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spAutoFit/>
          </a:bodyPr>
          <a:lstStyle/>
          <a:p>
            <a:pPr indent="0" lvl="0" marL="0" marR="0" rtl="0" algn="l">
              <a:spcBef>
                <a:spcPts val="0"/>
              </a:spcBef>
              <a:spcAft>
                <a:spcPts val="0"/>
              </a:spcAft>
              <a:buClr>
                <a:srgbClr val="0000FF"/>
              </a:buClr>
              <a:buSzPts val="2000"/>
              <a:buFont typeface="Arial"/>
              <a:buNone/>
            </a:pPr>
            <a:r>
              <a:rPr lang="en-US" sz="2000">
                <a:solidFill>
                  <a:srgbClr val="0000FF"/>
                </a:solidFill>
                <a:latin typeface="Doppio One"/>
                <a:ea typeface="Doppio One"/>
                <a:cs typeface="Doppio One"/>
                <a:sym typeface="Doppio One"/>
              </a:rPr>
              <a:t>Conducting Mechanism:</a:t>
            </a:r>
            <a:endParaRPr/>
          </a:p>
        </p:txBody>
      </p:sp>
      <p:sp>
        <p:nvSpPr>
          <p:cNvPr id="1118" name="Google Shape;1118;p69"/>
          <p:cNvSpPr txBox="1"/>
          <p:nvPr/>
        </p:nvSpPr>
        <p:spPr>
          <a:xfrm>
            <a:off x="3263900" y="457201"/>
            <a:ext cx="5481638" cy="646113"/>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lang="en-US" sz="1800">
                <a:solidFill>
                  <a:schemeClr val="dk1"/>
                </a:solidFill>
                <a:latin typeface="Doppio One"/>
                <a:ea typeface="Doppio One"/>
                <a:cs typeface="Doppio One"/>
                <a:sym typeface="Doppio One"/>
              </a:rPr>
              <a:t>Requirements of conducting polymer:</a:t>
            </a:r>
            <a:endParaRPr/>
          </a:p>
          <a:p>
            <a:pPr indent="0" lvl="0" marL="0" marR="0" rtl="0" algn="l">
              <a:spcBef>
                <a:spcPts val="0"/>
              </a:spcBef>
              <a:spcAft>
                <a:spcPts val="0"/>
              </a:spcAft>
              <a:buClr>
                <a:srgbClr val="0000FF"/>
              </a:buClr>
              <a:buSzPts val="1800"/>
              <a:buFont typeface="Arial"/>
              <a:buNone/>
            </a:pPr>
            <a:r>
              <a:rPr lang="en-US" sz="1800">
                <a:solidFill>
                  <a:srgbClr val="0000FF"/>
                </a:solidFill>
                <a:latin typeface="Doppio One"/>
                <a:ea typeface="Doppio One"/>
                <a:cs typeface="Doppio One"/>
                <a:sym typeface="Doppio One"/>
              </a:rPr>
              <a:t>1) Linear backbo</a:t>
            </a:r>
            <a:r>
              <a:rPr lang="en-US" sz="1800">
                <a:solidFill>
                  <a:schemeClr val="dk1"/>
                </a:solidFill>
                <a:latin typeface="Doppio One"/>
                <a:ea typeface="Doppio One"/>
                <a:cs typeface="Doppio One"/>
                <a:sym typeface="Doppio One"/>
              </a:rPr>
              <a:t>ne  and  2) </a:t>
            </a:r>
            <a:r>
              <a:rPr lang="en-US" sz="1800">
                <a:solidFill>
                  <a:srgbClr val="008000"/>
                </a:solidFill>
                <a:latin typeface="Doppio One"/>
                <a:ea typeface="Doppio One"/>
                <a:cs typeface="Doppio One"/>
                <a:sym typeface="Doppio One"/>
              </a:rPr>
              <a:t>Extensive conjugation</a:t>
            </a:r>
            <a:endParaRPr/>
          </a:p>
        </p:txBody>
      </p:sp>
      <p:pic>
        <p:nvPicPr>
          <p:cNvPr id="1119" name="Google Shape;1119;p69"/>
          <p:cNvPicPr preferRelativeResize="0"/>
          <p:nvPr/>
        </p:nvPicPr>
        <p:blipFill rotWithShape="1">
          <a:blip r:embed="rId3">
            <a:alphaModFix/>
          </a:blip>
          <a:srcRect b="0" l="0" r="0" t="0"/>
          <a:stretch/>
        </p:blipFill>
        <p:spPr>
          <a:xfrm>
            <a:off x="2171701" y="1304925"/>
            <a:ext cx="7307263" cy="487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
          <p:cNvSpPr txBox="1"/>
          <p:nvPr>
            <p:ph type="title"/>
          </p:nvPr>
        </p:nvSpPr>
        <p:spPr>
          <a:xfrm>
            <a:off x="4494132" y="195421"/>
            <a:ext cx="3343323" cy="425496"/>
          </a:xfrm>
          <a:prstGeom prst="rect">
            <a:avLst/>
          </a:prstGeom>
          <a:gradFill>
            <a:gsLst>
              <a:gs pos="0">
                <a:srgbClr val="A6B6DE"/>
              </a:gs>
              <a:gs pos="50000">
                <a:srgbClr val="98AAD9"/>
              </a:gs>
              <a:gs pos="100000">
                <a:srgbClr val="859CD7"/>
              </a:gs>
            </a:gsLst>
            <a:lin ang="5400000" scaled="0"/>
          </a:gra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n-type Doping </a:t>
            </a:r>
            <a:endParaRPr/>
          </a:p>
        </p:txBody>
      </p:sp>
      <p:sp>
        <p:nvSpPr>
          <p:cNvPr id="308" name="Google Shape;308;p7"/>
          <p:cNvSpPr/>
          <p:nvPr/>
        </p:nvSpPr>
        <p:spPr>
          <a:xfrm>
            <a:off x="5237306" y="2362372"/>
            <a:ext cx="1045158"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00000"/>
                </a:solidFill>
                <a:latin typeface="Verdana"/>
                <a:ea typeface="Verdana"/>
                <a:cs typeface="Verdana"/>
                <a:sym typeface="Verdana"/>
              </a:rPr>
              <a:t>Electron</a:t>
            </a:r>
            <a:endParaRPr sz="2000">
              <a:solidFill>
                <a:schemeClr val="dk1"/>
              </a:solidFill>
              <a:latin typeface="Verdana"/>
              <a:ea typeface="Verdana"/>
              <a:cs typeface="Verdana"/>
              <a:sym typeface="Verdana"/>
            </a:endParaRPr>
          </a:p>
        </p:txBody>
      </p:sp>
      <p:sp>
        <p:nvSpPr>
          <p:cNvPr id="309" name="Google Shape;309;p7"/>
          <p:cNvSpPr/>
          <p:nvPr/>
        </p:nvSpPr>
        <p:spPr>
          <a:xfrm>
            <a:off x="3366855" y="2738772"/>
            <a:ext cx="582410" cy="604551"/>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0" name="Google Shape;310;p7"/>
          <p:cNvSpPr/>
          <p:nvPr/>
        </p:nvSpPr>
        <p:spPr>
          <a:xfrm>
            <a:off x="3366855" y="2738772"/>
            <a:ext cx="582410" cy="604551"/>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1" name="Google Shape;311;p7"/>
          <p:cNvSpPr/>
          <p:nvPr/>
        </p:nvSpPr>
        <p:spPr>
          <a:xfrm>
            <a:off x="3092497" y="2497144"/>
            <a:ext cx="1134978" cy="1132090"/>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2" name="Google Shape;312;p7"/>
          <p:cNvSpPr/>
          <p:nvPr/>
        </p:nvSpPr>
        <p:spPr>
          <a:xfrm>
            <a:off x="4163939" y="3145978"/>
            <a:ext cx="122258" cy="11359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3" name="Google Shape;313;p7"/>
          <p:cNvSpPr/>
          <p:nvPr/>
        </p:nvSpPr>
        <p:spPr>
          <a:xfrm>
            <a:off x="3711488" y="2450936"/>
            <a:ext cx="122258" cy="12033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4" name="Google Shape;314;p7"/>
          <p:cNvSpPr/>
          <p:nvPr/>
        </p:nvSpPr>
        <p:spPr>
          <a:xfrm>
            <a:off x="3022223" y="2851403"/>
            <a:ext cx="143436"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5" name="Google Shape;315;p7"/>
          <p:cNvSpPr/>
          <p:nvPr/>
        </p:nvSpPr>
        <p:spPr>
          <a:xfrm>
            <a:off x="3489113" y="2465376"/>
            <a:ext cx="144399" cy="10589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6" name="Google Shape;316;p7"/>
          <p:cNvSpPr/>
          <p:nvPr/>
        </p:nvSpPr>
        <p:spPr>
          <a:xfrm>
            <a:off x="3517993" y="3562811"/>
            <a:ext cx="128034" cy="11263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7" name="Google Shape;317;p7"/>
          <p:cNvSpPr/>
          <p:nvPr/>
        </p:nvSpPr>
        <p:spPr>
          <a:xfrm>
            <a:off x="2253056" y="2707004"/>
            <a:ext cx="580485" cy="604551"/>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8" name="Google Shape;318;p7"/>
          <p:cNvSpPr/>
          <p:nvPr/>
        </p:nvSpPr>
        <p:spPr>
          <a:xfrm>
            <a:off x="2253056" y="2707004"/>
            <a:ext cx="580485" cy="604551"/>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19" name="Google Shape;319;p7"/>
          <p:cNvSpPr/>
          <p:nvPr/>
        </p:nvSpPr>
        <p:spPr>
          <a:xfrm>
            <a:off x="1965220" y="2465377"/>
            <a:ext cx="1134978" cy="1133052"/>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0" name="Google Shape;320;p7"/>
          <p:cNvSpPr/>
          <p:nvPr/>
        </p:nvSpPr>
        <p:spPr>
          <a:xfrm>
            <a:off x="1892058" y="2941894"/>
            <a:ext cx="144399" cy="122258"/>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1" name="Google Shape;321;p7"/>
          <p:cNvSpPr/>
          <p:nvPr/>
        </p:nvSpPr>
        <p:spPr>
          <a:xfrm>
            <a:off x="2373389" y="2421094"/>
            <a:ext cx="129959" cy="9819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2" name="Google Shape;322;p7"/>
          <p:cNvSpPr/>
          <p:nvPr/>
        </p:nvSpPr>
        <p:spPr>
          <a:xfrm>
            <a:off x="2344509" y="3546445"/>
            <a:ext cx="129959"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3" name="Google Shape;323;p7"/>
          <p:cNvSpPr/>
          <p:nvPr/>
        </p:nvSpPr>
        <p:spPr>
          <a:xfrm>
            <a:off x="3324498" y="1625936"/>
            <a:ext cx="572783" cy="61417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4" name="Google Shape;324;p7"/>
          <p:cNvSpPr/>
          <p:nvPr/>
        </p:nvSpPr>
        <p:spPr>
          <a:xfrm>
            <a:off x="3324498" y="1625936"/>
            <a:ext cx="572783" cy="614178"/>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5" name="Google Shape;325;p7"/>
          <p:cNvSpPr/>
          <p:nvPr/>
        </p:nvSpPr>
        <p:spPr>
          <a:xfrm>
            <a:off x="3051102" y="1393934"/>
            <a:ext cx="1147492" cy="1125352"/>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6" name="Google Shape;326;p7"/>
          <p:cNvSpPr/>
          <p:nvPr/>
        </p:nvSpPr>
        <p:spPr>
          <a:xfrm>
            <a:off x="4121582" y="1838683"/>
            <a:ext cx="122258"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7" name="Google Shape;327;p7"/>
          <p:cNvSpPr/>
          <p:nvPr/>
        </p:nvSpPr>
        <p:spPr>
          <a:xfrm>
            <a:off x="2992380" y="1793439"/>
            <a:ext cx="136698" cy="11359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8" name="Google Shape;328;p7"/>
          <p:cNvSpPr/>
          <p:nvPr/>
        </p:nvSpPr>
        <p:spPr>
          <a:xfrm>
            <a:off x="3517993" y="1340025"/>
            <a:ext cx="128034" cy="10589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29" name="Google Shape;329;p7"/>
          <p:cNvSpPr/>
          <p:nvPr/>
        </p:nvSpPr>
        <p:spPr>
          <a:xfrm>
            <a:off x="4494132" y="2666572"/>
            <a:ext cx="576634" cy="603589"/>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0" name="Google Shape;330;p7"/>
          <p:cNvSpPr/>
          <p:nvPr/>
        </p:nvSpPr>
        <p:spPr>
          <a:xfrm>
            <a:off x="4494132" y="2768615"/>
            <a:ext cx="582410" cy="603589"/>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1" name="Google Shape;331;p7"/>
          <p:cNvSpPr/>
          <p:nvPr/>
        </p:nvSpPr>
        <p:spPr>
          <a:xfrm>
            <a:off x="4220736" y="2511584"/>
            <a:ext cx="1135940" cy="1147492"/>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2" name="Google Shape;332;p7"/>
          <p:cNvSpPr/>
          <p:nvPr/>
        </p:nvSpPr>
        <p:spPr>
          <a:xfrm>
            <a:off x="5264261" y="3040085"/>
            <a:ext cx="122258"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3" name="Google Shape;333;p7"/>
          <p:cNvSpPr/>
          <p:nvPr/>
        </p:nvSpPr>
        <p:spPr>
          <a:xfrm>
            <a:off x="4645270" y="2481741"/>
            <a:ext cx="129959" cy="9626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4" name="Google Shape;334;p7"/>
          <p:cNvSpPr/>
          <p:nvPr/>
        </p:nvSpPr>
        <p:spPr>
          <a:xfrm>
            <a:off x="4659709" y="3590727"/>
            <a:ext cx="129960" cy="11455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5" name="Google Shape;335;p7"/>
          <p:cNvSpPr/>
          <p:nvPr/>
        </p:nvSpPr>
        <p:spPr>
          <a:xfrm>
            <a:off x="4149499" y="2866806"/>
            <a:ext cx="122258" cy="11937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6" name="Google Shape;336;p7"/>
          <p:cNvSpPr/>
          <p:nvPr/>
        </p:nvSpPr>
        <p:spPr>
          <a:xfrm>
            <a:off x="3036662" y="3086292"/>
            <a:ext cx="128997"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7" name="Google Shape;337;p7"/>
          <p:cNvSpPr/>
          <p:nvPr/>
        </p:nvSpPr>
        <p:spPr>
          <a:xfrm>
            <a:off x="4178379" y="4202017"/>
            <a:ext cx="136698" cy="122258"/>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8" name="Google Shape;338;p7"/>
          <p:cNvSpPr/>
          <p:nvPr/>
        </p:nvSpPr>
        <p:spPr>
          <a:xfrm>
            <a:off x="4227475" y="4121154"/>
            <a:ext cx="115519" cy="225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39" name="Google Shape;339;p7"/>
          <p:cNvSpPr/>
          <p:nvPr/>
        </p:nvSpPr>
        <p:spPr>
          <a:xfrm>
            <a:off x="4229400" y="4121154"/>
            <a:ext cx="92974"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rgbClr val="000000"/>
                </a:solidFill>
                <a:latin typeface="Verdana"/>
                <a:ea typeface="Verdana"/>
                <a:cs typeface="Verdana"/>
                <a:sym typeface="Verdana"/>
              </a:rPr>
              <a:t>-</a:t>
            </a:r>
            <a:endParaRPr sz="2800">
              <a:solidFill>
                <a:schemeClr val="dk1"/>
              </a:solidFill>
              <a:latin typeface="Verdana"/>
              <a:ea typeface="Verdana"/>
              <a:cs typeface="Verdana"/>
              <a:sym typeface="Verdana"/>
            </a:endParaRPr>
          </a:p>
        </p:txBody>
      </p:sp>
      <p:sp>
        <p:nvSpPr>
          <p:cNvPr id="340" name="Google Shape;340;p7"/>
          <p:cNvSpPr/>
          <p:nvPr/>
        </p:nvSpPr>
        <p:spPr>
          <a:xfrm>
            <a:off x="3395735" y="3864123"/>
            <a:ext cx="582410" cy="602626"/>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1" name="Google Shape;341;p7"/>
          <p:cNvSpPr/>
          <p:nvPr/>
        </p:nvSpPr>
        <p:spPr>
          <a:xfrm>
            <a:off x="3395735" y="3854496"/>
            <a:ext cx="582410" cy="612253"/>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2" name="Google Shape;342;p7"/>
          <p:cNvSpPr/>
          <p:nvPr/>
        </p:nvSpPr>
        <p:spPr>
          <a:xfrm>
            <a:off x="3106937" y="3619607"/>
            <a:ext cx="1136903" cy="1134978"/>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3" name="Google Shape;343;p7"/>
          <p:cNvSpPr/>
          <p:nvPr/>
        </p:nvSpPr>
        <p:spPr>
          <a:xfrm>
            <a:off x="3051102" y="3976755"/>
            <a:ext cx="128997" cy="11263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4" name="Google Shape;344;p7"/>
          <p:cNvSpPr/>
          <p:nvPr/>
        </p:nvSpPr>
        <p:spPr>
          <a:xfrm>
            <a:off x="3610409" y="4678535"/>
            <a:ext cx="122258" cy="122258"/>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5" name="Google Shape;345;p7"/>
          <p:cNvSpPr/>
          <p:nvPr/>
        </p:nvSpPr>
        <p:spPr>
          <a:xfrm>
            <a:off x="4178379" y="4050880"/>
            <a:ext cx="129960" cy="11455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6" name="Google Shape;346;p7"/>
          <p:cNvSpPr/>
          <p:nvPr/>
        </p:nvSpPr>
        <p:spPr>
          <a:xfrm>
            <a:off x="3711488" y="3562811"/>
            <a:ext cx="107818" cy="11263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7" name="Google Shape;347;p7"/>
          <p:cNvSpPr/>
          <p:nvPr/>
        </p:nvSpPr>
        <p:spPr>
          <a:xfrm>
            <a:off x="4451774" y="1641338"/>
            <a:ext cx="574709" cy="61129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8" name="Google Shape;348;p7"/>
          <p:cNvSpPr/>
          <p:nvPr/>
        </p:nvSpPr>
        <p:spPr>
          <a:xfrm>
            <a:off x="4451775" y="1641338"/>
            <a:ext cx="580485" cy="61129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49" name="Google Shape;349;p7"/>
          <p:cNvSpPr/>
          <p:nvPr/>
        </p:nvSpPr>
        <p:spPr>
          <a:xfrm>
            <a:off x="4178379" y="1408374"/>
            <a:ext cx="1134978" cy="1125351"/>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0" name="Google Shape;350;p7"/>
          <p:cNvSpPr/>
          <p:nvPr/>
        </p:nvSpPr>
        <p:spPr>
          <a:xfrm>
            <a:off x="5235381" y="1914734"/>
            <a:ext cx="121295" cy="11455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1" name="Google Shape;351;p7"/>
          <p:cNvSpPr/>
          <p:nvPr/>
        </p:nvSpPr>
        <p:spPr>
          <a:xfrm>
            <a:off x="4630829" y="1355427"/>
            <a:ext cx="129960" cy="10685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2" name="Google Shape;352;p7"/>
          <p:cNvSpPr/>
          <p:nvPr/>
        </p:nvSpPr>
        <p:spPr>
          <a:xfrm>
            <a:off x="2568809" y="2404729"/>
            <a:ext cx="122258" cy="11455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3" name="Google Shape;353;p7"/>
          <p:cNvSpPr/>
          <p:nvPr/>
        </p:nvSpPr>
        <p:spPr>
          <a:xfrm>
            <a:off x="2207811" y="1580691"/>
            <a:ext cx="576634" cy="61129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4" name="Google Shape;354;p7"/>
          <p:cNvSpPr/>
          <p:nvPr/>
        </p:nvSpPr>
        <p:spPr>
          <a:xfrm>
            <a:off x="2207811" y="1580691"/>
            <a:ext cx="583373" cy="61129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5" name="Google Shape;355;p7"/>
          <p:cNvSpPr/>
          <p:nvPr/>
        </p:nvSpPr>
        <p:spPr>
          <a:xfrm>
            <a:off x="1922863" y="1340025"/>
            <a:ext cx="1134978" cy="1132090"/>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6" name="Google Shape;356;p7"/>
          <p:cNvSpPr/>
          <p:nvPr/>
        </p:nvSpPr>
        <p:spPr>
          <a:xfrm>
            <a:off x="1877618" y="1854086"/>
            <a:ext cx="122258"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7" name="Google Shape;357;p7"/>
          <p:cNvSpPr/>
          <p:nvPr/>
        </p:nvSpPr>
        <p:spPr>
          <a:xfrm>
            <a:off x="2481207" y="1295742"/>
            <a:ext cx="124183" cy="10589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8" name="Google Shape;358;p7"/>
          <p:cNvSpPr/>
          <p:nvPr/>
        </p:nvSpPr>
        <p:spPr>
          <a:xfrm>
            <a:off x="4135059" y="2049507"/>
            <a:ext cx="122258" cy="11455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59" name="Google Shape;359;p7"/>
          <p:cNvSpPr/>
          <p:nvPr/>
        </p:nvSpPr>
        <p:spPr>
          <a:xfrm>
            <a:off x="2992380" y="1988859"/>
            <a:ext cx="122258" cy="11455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0" name="Google Shape;360;p7"/>
          <p:cNvSpPr/>
          <p:nvPr/>
        </p:nvSpPr>
        <p:spPr>
          <a:xfrm>
            <a:off x="4838764" y="2465377"/>
            <a:ext cx="124184" cy="11263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1" name="Google Shape;361;p7"/>
          <p:cNvSpPr/>
          <p:nvPr/>
        </p:nvSpPr>
        <p:spPr>
          <a:xfrm>
            <a:off x="2253056" y="3847758"/>
            <a:ext cx="580485" cy="60358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2" name="Google Shape;362;p7"/>
          <p:cNvSpPr/>
          <p:nvPr/>
        </p:nvSpPr>
        <p:spPr>
          <a:xfrm>
            <a:off x="2253056" y="3840057"/>
            <a:ext cx="580485" cy="61129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3" name="Google Shape;363;p7"/>
          <p:cNvSpPr/>
          <p:nvPr/>
        </p:nvSpPr>
        <p:spPr>
          <a:xfrm>
            <a:off x="1979660" y="3607093"/>
            <a:ext cx="1134978" cy="1133052"/>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4" name="Google Shape;364;p7"/>
          <p:cNvSpPr/>
          <p:nvPr/>
        </p:nvSpPr>
        <p:spPr>
          <a:xfrm>
            <a:off x="1906498" y="4113453"/>
            <a:ext cx="144399" cy="1203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5" name="Google Shape;365;p7"/>
          <p:cNvSpPr/>
          <p:nvPr/>
        </p:nvSpPr>
        <p:spPr>
          <a:xfrm>
            <a:off x="2466766" y="4664095"/>
            <a:ext cx="124184" cy="10589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6" name="Google Shape;366;p7"/>
          <p:cNvSpPr/>
          <p:nvPr/>
        </p:nvSpPr>
        <p:spPr>
          <a:xfrm>
            <a:off x="3051102" y="4187578"/>
            <a:ext cx="128997" cy="12129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7" name="Google Shape;367;p7"/>
          <p:cNvSpPr/>
          <p:nvPr/>
        </p:nvSpPr>
        <p:spPr>
          <a:xfrm>
            <a:off x="2539929" y="3546445"/>
            <a:ext cx="120333" cy="1126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8" name="Google Shape;368;p7"/>
          <p:cNvSpPr/>
          <p:nvPr/>
        </p:nvSpPr>
        <p:spPr>
          <a:xfrm>
            <a:off x="5306618" y="4113453"/>
            <a:ext cx="143437" cy="12033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69" name="Google Shape;369;p7"/>
          <p:cNvSpPr/>
          <p:nvPr/>
        </p:nvSpPr>
        <p:spPr>
          <a:xfrm>
            <a:off x="4508572" y="3893966"/>
            <a:ext cx="582410" cy="60358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0" name="Google Shape;370;p7"/>
          <p:cNvSpPr/>
          <p:nvPr/>
        </p:nvSpPr>
        <p:spPr>
          <a:xfrm>
            <a:off x="4508572" y="3886264"/>
            <a:ext cx="582410" cy="61129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1" name="Google Shape;371;p7"/>
          <p:cNvSpPr/>
          <p:nvPr/>
        </p:nvSpPr>
        <p:spPr>
          <a:xfrm>
            <a:off x="4237101" y="3635010"/>
            <a:ext cx="1134978" cy="1134978"/>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2" name="Google Shape;372;p7"/>
          <p:cNvSpPr/>
          <p:nvPr/>
        </p:nvSpPr>
        <p:spPr>
          <a:xfrm>
            <a:off x="4795445" y="4700676"/>
            <a:ext cx="124183" cy="10011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3" name="Google Shape;373;p7"/>
          <p:cNvSpPr/>
          <p:nvPr/>
        </p:nvSpPr>
        <p:spPr>
          <a:xfrm>
            <a:off x="4867644" y="3590727"/>
            <a:ext cx="122258" cy="10011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4" name="Google Shape;374;p7"/>
          <p:cNvSpPr/>
          <p:nvPr/>
        </p:nvSpPr>
        <p:spPr>
          <a:xfrm>
            <a:off x="2383015" y="1748194"/>
            <a:ext cx="257030" cy="2868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5" name="Google Shape;375;p7"/>
          <p:cNvSpPr/>
          <p:nvPr/>
        </p:nvSpPr>
        <p:spPr>
          <a:xfrm>
            <a:off x="2383015" y="1749156"/>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76" name="Google Shape;376;p7"/>
          <p:cNvSpPr/>
          <p:nvPr/>
        </p:nvSpPr>
        <p:spPr>
          <a:xfrm>
            <a:off x="3510292" y="1800177"/>
            <a:ext cx="259919" cy="2791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7" name="Google Shape;377;p7"/>
          <p:cNvSpPr/>
          <p:nvPr/>
        </p:nvSpPr>
        <p:spPr>
          <a:xfrm>
            <a:off x="3511254" y="1800177"/>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78" name="Google Shape;378;p7"/>
          <p:cNvSpPr/>
          <p:nvPr/>
        </p:nvSpPr>
        <p:spPr>
          <a:xfrm>
            <a:off x="4609651" y="1816543"/>
            <a:ext cx="257993" cy="2791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79" name="Google Shape;379;p7"/>
          <p:cNvSpPr/>
          <p:nvPr/>
        </p:nvSpPr>
        <p:spPr>
          <a:xfrm>
            <a:off x="4608688" y="1816543"/>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80" name="Google Shape;380;p7"/>
          <p:cNvSpPr/>
          <p:nvPr/>
        </p:nvSpPr>
        <p:spPr>
          <a:xfrm>
            <a:off x="4652971" y="2947670"/>
            <a:ext cx="258956" cy="2887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81" name="Google Shape;381;p7"/>
          <p:cNvSpPr/>
          <p:nvPr/>
        </p:nvSpPr>
        <p:spPr>
          <a:xfrm>
            <a:off x="4652971" y="2947670"/>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82" name="Google Shape;382;p7"/>
          <p:cNvSpPr/>
          <p:nvPr/>
        </p:nvSpPr>
        <p:spPr>
          <a:xfrm>
            <a:off x="4681851" y="4059544"/>
            <a:ext cx="257993" cy="2868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83" name="Google Shape;383;p7"/>
          <p:cNvSpPr/>
          <p:nvPr/>
        </p:nvSpPr>
        <p:spPr>
          <a:xfrm>
            <a:off x="4681850" y="4059544"/>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84" name="Google Shape;384;p7"/>
          <p:cNvSpPr/>
          <p:nvPr/>
        </p:nvSpPr>
        <p:spPr>
          <a:xfrm>
            <a:off x="3574790" y="4043178"/>
            <a:ext cx="251254" cy="2887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85" name="Google Shape;385;p7"/>
          <p:cNvSpPr/>
          <p:nvPr/>
        </p:nvSpPr>
        <p:spPr>
          <a:xfrm>
            <a:off x="3574790" y="4043178"/>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86" name="Google Shape;386;p7"/>
          <p:cNvSpPr/>
          <p:nvPr/>
        </p:nvSpPr>
        <p:spPr>
          <a:xfrm>
            <a:off x="2432111" y="2888947"/>
            <a:ext cx="250292" cy="2878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87" name="Google Shape;387;p7"/>
          <p:cNvSpPr/>
          <p:nvPr/>
        </p:nvSpPr>
        <p:spPr>
          <a:xfrm>
            <a:off x="2430185" y="2887985"/>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88" name="Google Shape;388;p7"/>
          <p:cNvSpPr/>
          <p:nvPr/>
        </p:nvSpPr>
        <p:spPr>
          <a:xfrm>
            <a:off x="2446551" y="3998896"/>
            <a:ext cx="252217" cy="287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89" name="Google Shape;389;p7"/>
          <p:cNvSpPr/>
          <p:nvPr/>
        </p:nvSpPr>
        <p:spPr>
          <a:xfrm>
            <a:off x="2444625" y="3998896"/>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390" name="Google Shape;390;p7"/>
          <p:cNvSpPr/>
          <p:nvPr/>
        </p:nvSpPr>
        <p:spPr>
          <a:xfrm>
            <a:off x="3510291" y="2919752"/>
            <a:ext cx="274359" cy="2849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91" name="Google Shape;391;p7"/>
          <p:cNvSpPr/>
          <p:nvPr/>
        </p:nvSpPr>
        <p:spPr>
          <a:xfrm>
            <a:off x="3511255" y="2919753"/>
            <a:ext cx="192360"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FF0000"/>
                </a:solidFill>
                <a:latin typeface="Verdana"/>
                <a:ea typeface="Verdana"/>
                <a:cs typeface="Verdana"/>
                <a:sym typeface="Verdana"/>
              </a:rPr>
              <a:t>As</a:t>
            </a:r>
            <a:endParaRPr sz="2800">
              <a:solidFill>
                <a:srgbClr val="FF0000"/>
              </a:solidFill>
              <a:latin typeface="Verdana"/>
              <a:ea typeface="Verdana"/>
              <a:cs typeface="Verdana"/>
              <a:sym typeface="Verdana"/>
            </a:endParaRPr>
          </a:p>
        </p:txBody>
      </p:sp>
      <p:sp>
        <p:nvSpPr>
          <p:cNvPr id="392" name="Google Shape;392;p7"/>
          <p:cNvSpPr/>
          <p:nvPr/>
        </p:nvSpPr>
        <p:spPr>
          <a:xfrm>
            <a:off x="4078262" y="2465377"/>
            <a:ext cx="120333" cy="11263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93" name="Google Shape;393;p7"/>
          <p:cNvSpPr/>
          <p:nvPr/>
        </p:nvSpPr>
        <p:spPr>
          <a:xfrm>
            <a:off x="5313357" y="2133258"/>
            <a:ext cx="517912" cy="2416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94" name="Google Shape;394;p7"/>
          <p:cNvSpPr/>
          <p:nvPr/>
        </p:nvSpPr>
        <p:spPr>
          <a:xfrm>
            <a:off x="5437539" y="1990784"/>
            <a:ext cx="673582"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rgbClr val="000000"/>
                </a:solidFill>
                <a:latin typeface="Verdana"/>
                <a:ea typeface="Verdana"/>
                <a:cs typeface="Verdana"/>
                <a:sym typeface="Verdana"/>
              </a:rPr>
              <a:t>Extra</a:t>
            </a:r>
            <a:endParaRPr sz="2000">
              <a:solidFill>
                <a:schemeClr val="dk1"/>
              </a:solidFill>
              <a:latin typeface="Verdana"/>
              <a:ea typeface="Verdana"/>
              <a:cs typeface="Verdana"/>
              <a:sym typeface="Verdana"/>
            </a:endParaRPr>
          </a:p>
        </p:txBody>
      </p:sp>
      <p:sp>
        <p:nvSpPr>
          <p:cNvPr id="395" name="Google Shape;395;p7"/>
          <p:cNvSpPr/>
          <p:nvPr/>
        </p:nvSpPr>
        <p:spPr>
          <a:xfrm>
            <a:off x="5313357" y="2352745"/>
            <a:ext cx="712369" cy="2416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96" name="Google Shape;396;p7"/>
          <p:cNvSpPr/>
          <p:nvPr/>
        </p:nvSpPr>
        <p:spPr>
          <a:xfrm>
            <a:off x="4257317" y="2397027"/>
            <a:ext cx="207935" cy="106856"/>
          </a:xfrm>
          <a:custGeom>
            <a:rect b="b" l="l" r="r" t="t"/>
            <a:pathLst>
              <a:path extrusionOk="0" h="83" w="175">
                <a:moveTo>
                  <a:pt x="0" y="71"/>
                </a:moveTo>
                <a:lnTo>
                  <a:pt x="163" y="0"/>
                </a:lnTo>
                <a:lnTo>
                  <a:pt x="175" y="48"/>
                </a:lnTo>
                <a:lnTo>
                  <a:pt x="175" y="83"/>
                </a:lnTo>
                <a:lnTo>
                  <a:pt x="0" y="7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cxnSp>
        <p:nvCxnSpPr>
          <p:cNvPr id="397" name="Google Shape;397;p7"/>
          <p:cNvCxnSpPr/>
          <p:nvPr/>
        </p:nvCxnSpPr>
        <p:spPr>
          <a:xfrm flipH="1">
            <a:off x="4465252" y="2323864"/>
            <a:ext cx="819225" cy="134773"/>
          </a:xfrm>
          <a:prstGeom prst="straightConnector1">
            <a:avLst/>
          </a:prstGeom>
          <a:noFill/>
          <a:ln cap="flat" cmpd="sng" w="9525">
            <a:solidFill>
              <a:srgbClr val="000000"/>
            </a:solidFill>
            <a:prstDash val="solid"/>
            <a:round/>
            <a:headEnd len="med" w="med" type="none"/>
            <a:tailEnd len="med" w="med" type="none"/>
          </a:ln>
        </p:spPr>
      </p:cxnSp>
      <p:sp>
        <p:nvSpPr>
          <p:cNvPr id="398" name="Google Shape;398;p7"/>
          <p:cNvSpPr/>
          <p:nvPr/>
        </p:nvSpPr>
        <p:spPr>
          <a:xfrm>
            <a:off x="6247138" y="3998896"/>
            <a:ext cx="2730108" cy="279172"/>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399" name="Google Shape;399;p7"/>
          <p:cNvSpPr/>
          <p:nvPr/>
        </p:nvSpPr>
        <p:spPr>
          <a:xfrm>
            <a:off x="6247138" y="2030254"/>
            <a:ext cx="2730108" cy="283022"/>
          </a:xfrm>
          <a:prstGeom prst="rect">
            <a:avLst/>
          </a:prstGeom>
          <a:solidFill>
            <a:srgbClr val="336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00" name="Google Shape;400;p7"/>
          <p:cNvSpPr txBox="1"/>
          <p:nvPr/>
        </p:nvSpPr>
        <p:spPr>
          <a:xfrm>
            <a:off x="6768901" y="4390699"/>
            <a:ext cx="2527949" cy="562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Valence band, </a:t>
            </a: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v</a:t>
            </a:r>
            <a:endParaRPr sz="2000">
              <a:solidFill>
                <a:schemeClr val="dk1"/>
              </a:solidFill>
              <a:latin typeface="Verdana"/>
              <a:ea typeface="Verdana"/>
              <a:cs typeface="Verdana"/>
              <a:sym typeface="Verdana"/>
            </a:endParaRPr>
          </a:p>
        </p:txBody>
      </p:sp>
      <p:cxnSp>
        <p:nvCxnSpPr>
          <p:cNvPr id="401" name="Google Shape;401;p7"/>
          <p:cNvCxnSpPr/>
          <p:nvPr/>
        </p:nvCxnSpPr>
        <p:spPr>
          <a:xfrm>
            <a:off x="7287775" y="2313276"/>
            <a:ext cx="0" cy="1685620"/>
          </a:xfrm>
          <a:prstGeom prst="straightConnector1">
            <a:avLst/>
          </a:prstGeom>
          <a:noFill/>
          <a:ln cap="flat" cmpd="sng" w="9525">
            <a:solidFill>
              <a:srgbClr val="000000"/>
            </a:solidFill>
            <a:prstDash val="solid"/>
            <a:round/>
            <a:headEnd len="med" w="med" type="triangle"/>
            <a:tailEnd len="med" w="med" type="triangle"/>
          </a:ln>
        </p:spPr>
      </p:cxnSp>
      <p:sp>
        <p:nvSpPr>
          <p:cNvPr id="402" name="Google Shape;402;p7"/>
          <p:cNvSpPr txBox="1"/>
          <p:nvPr/>
        </p:nvSpPr>
        <p:spPr>
          <a:xfrm>
            <a:off x="7287775" y="2861993"/>
            <a:ext cx="1689471" cy="562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g</a:t>
            </a:r>
            <a:r>
              <a:rPr lang="en-US" sz="2000">
                <a:solidFill>
                  <a:schemeClr val="dk1"/>
                </a:solidFill>
                <a:latin typeface="Verdana"/>
                <a:ea typeface="Verdana"/>
                <a:cs typeface="Verdana"/>
                <a:sym typeface="Verdana"/>
              </a:rPr>
              <a:t> = 1.1 eV</a:t>
            </a:r>
            <a:endParaRPr/>
          </a:p>
        </p:txBody>
      </p:sp>
      <p:sp>
        <p:nvSpPr>
          <p:cNvPr id="403" name="Google Shape;403;p7"/>
          <p:cNvSpPr txBox="1"/>
          <p:nvPr/>
        </p:nvSpPr>
        <p:spPr>
          <a:xfrm>
            <a:off x="6019950" y="1457470"/>
            <a:ext cx="2819635" cy="562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Conducting band, </a:t>
            </a: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c</a:t>
            </a:r>
            <a:endParaRPr sz="2000">
              <a:solidFill>
                <a:schemeClr val="dk1"/>
              </a:solidFill>
              <a:latin typeface="Verdana"/>
              <a:ea typeface="Verdana"/>
              <a:cs typeface="Verdana"/>
              <a:sym typeface="Verdana"/>
            </a:endParaRPr>
          </a:p>
        </p:txBody>
      </p:sp>
      <p:cxnSp>
        <p:nvCxnSpPr>
          <p:cNvPr id="404" name="Google Shape;404;p7"/>
          <p:cNvCxnSpPr/>
          <p:nvPr/>
        </p:nvCxnSpPr>
        <p:spPr>
          <a:xfrm>
            <a:off x="6310674" y="2494256"/>
            <a:ext cx="2752249" cy="0"/>
          </a:xfrm>
          <a:prstGeom prst="straightConnector1">
            <a:avLst/>
          </a:prstGeom>
          <a:noFill/>
          <a:ln cap="flat" cmpd="sng" w="9525">
            <a:solidFill>
              <a:srgbClr val="000000"/>
            </a:solidFill>
            <a:prstDash val="lgDash"/>
            <a:round/>
            <a:headEnd len="med" w="med" type="none"/>
            <a:tailEnd len="med" w="med" type="none"/>
          </a:ln>
        </p:spPr>
      </p:cxnSp>
      <p:cxnSp>
        <p:nvCxnSpPr>
          <p:cNvPr id="405" name="Google Shape;405;p7"/>
          <p:cNvCxnSpPr/>
          <p:nvPr/>
        </p:nvCxnSpPr>
        <p:spPr>
          <a:xfrm>
            <a:off x="8762572" y="1675994"/>
            <a:ext cx="0" cy="635357"/>
          </a:xfrm>
          <a:prstGeom prst="straightConnector1">
            <a:avLst/>
          </a:prstGeom>
          <a:noFill/>
          <a:ln cap="flat" cmpd="sng" w="9525">
            <a:solidFill>
              <a:srgbClr val="000000"/>
            </a:solidFill>
            <a:prstDash val="solid"/>
            <a:round/>
            <a:headEnd len="med" w="med" type="none"/>
            <a:tailEnd len="med" w="med" type="triangle"/>
          </a:ln>
        </p:spPr>
      </p:cxnSp>
      <p:cxnSp>
        <p:nvCxnSpPr>
          <p:cNvPr id="406" name="Google Shape;406;p7"/>
          <p:cNvCxnSpPr/>
          <p:nvPr/>
        </p:nvCxnSpPr>
        <p:spPr>
          <a:xfrm rot="10800000">
            <a:off x="8762572" y="2494256"/>
            <a:ext cx="0" cy="477480"/>
          </a:xfrm>
          <a:prstGeom prst="straightConnector1">
            <a:avLst/>
          </a:prstGeom>
          <a:noFill/>
          <a:ln cap="flat" cmpd="sng" w="9525">
            <a:solidFill>
              <a:srgbClr val="000000"/>
            </a:solidFill>
            <a:prstDash val="solid"/>
            <a:round/>
            <a:headEnd len="med" w="med" type="none"/>
            <a:tailEnd len="med" w="med" type="triangle"/>
          </a:ln>
        </p:spPr>
      </p:cxnSp>
      <p:sp>
        <p:nvSpPr>
          <p:cNvPr id="407" name="Google Shape;407;p7"/>
          <p:cNvSpPr txBox="1"/>
          <p:nvPr/>
        </p:nvSpPr>
        <p:spPr>
          <a:xfrm>
            <a:off x="8839586" y="2133258"/>
            <a:ext cx="1828094" cy="5621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d</a:t>
            </a:r>
            <a:r>
              <a:rPr lang="en-US" sz="2000">
                <a:solidFill>
                  <a:schemeClr val="dk1"/>
                </a:solidFill>
                <a:latin typeface="Verdana"/>
                <a:ea typeface="Verdana"/>
                <a:cs typeface="Verdana"/>
                <a:sym typeface="Verdana"/>
              </a:rPr>
              <a:t> ~ 0.05 eV</a:t>
            </a:r>
            <a:endParaRPr/>
          </a:p>
        </p:txBody>
      </p:sp>
      <p:sp>
        <p:nvSpPr>
          <p:cNvPr id="408" name="Google Shape;408;p7"/>
          <p:cNvSpPr/>
          <p:nvPr/>
        </p:nvSpPr>
        <p:spPr>
          <a:xfrm>
            <a:off x="6690925" y="2441310"/>
            <a:ext cx="75088" cy="7990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cxnSp>
        <p:nvCxnSpPr>
          <p:cNvPr id="409" name="Google Shape;409;p7"/>
          <p:cNvCxnSpPr/>
          <p:nvPr/>
        </p:nvCxnSpPr>
        <p:spPr>
          <a:xfrm rot="10800000">
            <a:off x="6721730" y="2091863"/>
            <a:ext cx="0" cy="319604"/>
          </a:xfrm>
          <a:prstGeom prst="straightConnector1">
            <a:avLst/>
          </a:prstGeom>
          <a:noFill/>
          <a:ln cap="flat" cmpd="sng" w="9525">
            <a:solidFill>
              <a:srgbClr val="000000"/>
            </a:solidFill>
            <a:prstDash val="solid"/>
            <a:round/>
            <a:headEnd len="med" w="med" type="none"/>
            <a:tailEnd len="med" w="med" type="triangle"/>
          </a:ln>
        </p:spPr>
      </p:cxnSp>
      <p:cxnSp>
        <p:nvCxnSpPr>
          <p:cNvPr id="410" name="Google Shape;410;p7"/>
          <p:cNvCxnSpPr/>
          <p:nvPr/>
        </p:nvCxnSpPr>
        <p:spPr>
          <a:xfrm>
            <a:off x="5971817" y="2401841"/>
            <a:ext cx="764353" cy="82789"/>
          </a:xfrm>
          <a:prstGeom prst="straightConnector1">
            <a:avLst/>
          </a:prstGeom>
          <a:noFill/>
          <a:ln cap="flat" cmpd="sng" w="9525">
            <a:solidFill>
              <a:srgbClr val="000000"/>
            </a:solidFill>
            <a:prstDash val="solid"/>
            <a:round/>
            <a:headEnd len="med" w="med" type="none"/>
            <a:tailEnd len="med" w="med" type="triangle"/>
          </a:ln>
        </p:spPr>
      </p:cxnSp>
      <p:sp>
        <p:nvSpPr>
          <p:cNvPr id="411" name="Google Shape;411;p7"/>
          <p:cNvSpPr/>
          <p:nvPr/>
        </p:nvSpPr>
        <p:spPr>
          <a:xfrm>
            <a:off x="1524322" y="5258057"/>
            <a:ext cx="9143358" cy="1446550"/>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rgbClr val="FF0000"/>
              </a:buClr>
              <a:buSzPts val="2000"/>
              <a:buFont typeface="Noto Sans Symbols"/>
              <a:buChar char="⮚"/>
            </a:pPr>
            <a:r>
              <a:rPr b="1" lang="en-US" sz="2000">
                <a:solidFill>
                  <a:schemeClr val="dk1"/>
                </a:solidFill>
                <a:latin typeface="Verdana"/>
                <a:ea typeface="Verdana"/>
                <a:cs typeface="Verdana"/>
                <a:sym typeface="Verdana"/>
              </a:rPr>
              <a:t> Doping silicon lattice with group V elements can creates extra electrons in the conduction band — </a:t>
            </a:r>
            <a:r>
              <a:rPr b="1" lang="en-US" sz="2000">
                <a:solidFill>
                  <a:srgbClr val="FF0000"/>
                </a:solidFill>
                <a:latin typeface="Verdana"/>
                <a:ea typeface="Verdana"/>
                <a:cs typeface="Verdana"/>
                <a:sym typeface="Verdana"/>
              </a:rPr>
              <a:t>negative charge carriers (n-type), As- donor</a:t>
            </a:r>
            <a:r>
              <a:rPr b="1" lang="en-US" sz="2000">
                <a:solidFill>
                  <a:schemeClr val="dk1"/>
                </a:solidFill>
                <a:latin typeface="Verdana"/>
                <a:ea typeface="Verdana"/>
                <a:cs typeface="Verdana"/>
                <a:sym typeface="Verdana"/>
              </a:rPr>
              <a:t>.</a:t>
            </a:r>
            <a:endParaRPr/>
          </a:p>
          <a:p>
            <a:pPr indent="0" lvl="0" marL="0" marR="0" rtl="0" algn="l">
              <a:spcBef>
                <a:spcPts val="0"/>
              </a:spcBef>
              <a:spcAft>
                <a:spcPts val="0"/>
              </a:spcAft>
              <a:buClr>
                <a:srgbClr val="FF0000"/>
              </a:buClr>
              <a:buSzPts val="800"/>
              <a:buFont typeface="Noto Sans Symbols"/>
              <a:buNone/>
            </a:pPr>
            <a:r>
              <a:t/>
            </a:r>
            <a:endParaRPr b="1" sz="800">
              <a:solidFill>
                <a:schemeClr val="dk1"/>
              </a:solidFill>
              <a:latin typeface="Verdana"/>
              <a:ea typeface="Verdana"/>
              <a:cs typeface="Verdana"/>
              <a:sym typeface="Verdana"/>
            </a:endParaRPr>
          </a:p>
          <a:p>
            <a:pPr indent="-127000" lvl="0" marL="0" marR="0" rtl="0" algn="l">
              <a:spcBef>
                <a:spcPts val="0"/>
              </a:spcBef>
              <a:spcAft>
                <a:spcPts val="0"/>
              </a:spcAft>
              <a:buClr>
                <a:srgbClr val="FF0000"/>
              </a:buClr>
              <a:buSzPts val="2000"/>
              <a:buFont typeface="Noto Sans Symbols"/>
              <a:buChar char="⮚"/>
            </a:pPr>
            <a:r>
              <a:rPr b="1" lang="en-US" sz="2000">
                <a:solidFill>
                  <a:schemeClr val="dk1"/>
                </a:solidFill>
                <a:latin typeface="Verdana"/>
                <a:ea typeface="Verdana"/>
                <a:cs typeface="Verdana"/>
                <a:sym typeface="Verdana"/>
              </a:rPr>
              <a:t> Doping concentration #/cm</a:t>
            </a:r>
            <a:r>
              <a:rPr b="1" baseline="30000" lang="en-US" sz="2000">
                <a:solidFill>
                  <a:schemeClr val="dk1"/>
                </a:solidFill>
                <a:latin typeface="Verdana"/>
                <a:ea typeface="Verdana"/>
                <a:cs typeface="Verdana"/>
                <a:sym typeface="Verdana"/>
              </a:rPr>
              <a:t>3 </a:t>
            </a:r>
            <a:r>
              <a:rPr b="1" lang="en-US" sz="2000">
                <a:solidFill>
                  <a:schemeClr val="dk1"/>
                </a:solidFill>
                <a:latin typeface="Verdana"/>
                <a:ea typeface="Verdana"/>
                <a:cs typeface="Verdana"/>
                <a:sym typeface="Verdana"/>
              </a:rPr>
              <a:t>(10</a:t>
            </a:r>
            <a:r>
              <a:rPr b="1" baseline="30000" lang="en-US" sz="2000">
                <a:solidFill>
                  <a:schemeClr val="dk1"/>
                </a:solidFill>
                <a:latin typeface="Verdana"/>
                <a:ea typeface="Verdana"/>
                <a:cs typeface="Verdana"/>
                <a:sym typeface="Verdana"/>
              </a:rPr>
              <a:t>16</a:t>
            </a:r>
            <a:r>
              <a:rPr b="1" lang="en-US" sz="2000">
                <a:solidFill>
                  <a:schemeClr val="dk1"/>
                </a:solidFill>
                <a:latin typeface="Verdana"/>
                <a:ea typeface="Verdana"/>
                <a:cs typeface="Verdana"/>
                <a:sym typeface="Verdana"/>
              </a:rPr>
              <a:t>/cm</a:t>
            </a:r>
            <a:r>
              <a:rPr b="1" baseline="30000" lang="en-US" sz="2000">
                <a:solidFill>
                  <a:schemeClr val="dk1"/>
                </a:solidFill>
                <a:latin typeface="Verdana"/>
                <a:ea typeface="Verdana"/>
                <a:cs typeface="Verdana"/>
                <a:sym typeface="Verdana"/>
              </a:rPr>
              <a:t>3 </a:t>
            </a:r>
            <a:r>
              <a:rPr b="1" lang="en-US" sz="2000">
                <a:solidFill>
                  <a:schemeClr val="dk1"/>
                </a:solidFill>
                <a:latin typeface="Verdana"/>
                <a:ea typeface="Verdana"/>
                <a:cs typeface="Verdana"/>
                <a:sym typeface="Verdana"/>
              </a:rPr>
              <a:t>~ 1/million).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25" name="Google Shape;112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26" name="Google Shape;112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127" name="Google Shape;1127;p70"/>
          <p:cNvPicPr preferRelativeResize="0"/>
          <p:nvPr/>
        </p:nvPicPr>
        <p:blipFill rotWithShape="1">
          <a:blip r:embed="rId3">
            <a:alphaModFix/>
          </a:blip>
          <a:srcRect b="0" l="0" r="0" t="0"/>
          <a:stretch/>
        </p:blipFill>
        <p:spPr>
          <a:xfrm>
            <a:off x="2819401" y="228600"/>
            <a:ext cx="5732463" cy="619283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descr="Image result for polyaniline powder" id="1132" name="Google Shape;1132;p71"/>
          <p:cNvPicPr preferRelativeResize="0"/>
          <p:nvPr/>
        </p:nvPicPr>
        <p:blipFill rotWithShape="1">
          <a:blip r:embed="rId3">
            <a:alphaModFix/>
          </a:blip>
          <a:srcRect b="6010" l="34196" r="37819" t="0"/>
          <a:stretch/>
        </p:blipFill>
        <p:spPr>
          <a:xfrm>
            <a:off x="9376003" y="1725573"/>
            <a:ext cx="1801448" cy="4426992"/>
          </a:xfrm>
          <a:prstGeom prst="rect">
            <a:avLst/>
          </a:prstGeom>
          <a:noFill/>
          <a:ln>
            <a:noFill/>
          </a:ln>
        </p:spPr>
      </p:pic>
      <p:sp>
        <p:nvSpPr>
          <p:cNvPr id="1133" name="Google Shape;1133;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34" name="Google Shape;1134;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35" name="Google Shape;1135;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id="1136" name="Google Shape;1136;p71"/>
          <p:cNvSpPr txBox="1"/>
          <p:nvPr/>
        </p:nvSpPr>
        <p:spPr>
          <a:xfrm>
            <a:off x="4453255" y="423362"/>
            <a:ext cx="2605088" cy="58578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8000"/>
              </a:buClr>
              <a:buSzPts val="3200"/>
              <a:buFont typeface="Arial"/>
              <a:buNone/>
            </a:pPr>
            <a:r>
              <a:rPr b="1" i="1" lang="en-US" sz="3200">
                <a:solidFill>
                  <a:srgbClr val="008000"/>
                </a:solidFill>
                <a:latin typeface="Arial"/>
                <a:ea typeface="Arial"/>
                <a:cs typeface="Arial"/>
                <a:sym typeface="Arial"/>
              </a:rPr>
              <a:t>Polyaniline </a:t>
            </a:r>
            <a:endParaRPr/>
          </a:p>
        </p:txBody>
      </p:sp>
      <p:sp>
        <p:nvSpPr>
          <p:cNvPr id="1137" name="Google Shape;1137;p71"/>
          <p:cNvSpPr/>
          <p:nvPr/>
        </p:nvSpPr>
        <p:spPr>
          <a:xfrm>
            <a:off x="365760" y="1443584"/>
            <a:ext cx="8174990" cy="470898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just">
              <a:spcBef>
                <a:spcPts val="0"/>
              </a:spcBef>
              <a:spcAft>
                <a:spcPts val="0"/>
              </a:spcAft>
              <a:buClr>
                <a:srgbClr val="000000"/>
              </a:buClr>
              <a:buSzPts val="2500"/>
              <a:buFont typeface="Noto Sans Symbols"/>
              <a:buChar char="❖"/>
            </a:pPr>
            <a:r>
              <a:rPr lang="en-US" sz="2500">
                <a:solidFill>
                  <a:srgbClr val="000000"/>
                </a:solidFill>
                <a:latin typeface="Tahoma"/>
                <a:ea typeface="Tahoma"/>
                <a:cs typeface="Tahoma"/>
                <a:sym typeface="Tahoma"/>
              </a:rPr>
              <a:t> </a:t>
            </a:r>
            <a:r>
              <a:rPr lang="en-US" sz="2500">
                <a:solidFill>
                  <a:srgbClr val="0070C0"/>
                </a:solidFill>
                <a:latin typeface="Tahoma"/>
                <a:ea typeface="Tahoma"/>
                <a:cs typeface="Tahoma"/>
                <a:sym typeface="Tahoma"/>
              </a:rPr>
              <a:t>Polyaniline (PANI) that has been extensively used as conducting polymer.</a:t>
            </a:r>
            <a:endParaRPr/>
          </a:p>
          <a:p>
            <a:pPr indent="-184150" lvl="0" marL="342900" marR="0" rtl="0" algn="just">
              <a:spcBef>
                <a:spcPts val="0"/>
              </a:spcBef>
              <a:spcAft>
                <a:spcPts val="0"/>
              </a:spcAft>
              <a:buClr>
                <a:schemeClr val="dk1"/>
              </a:buClr>
              <a:buSzPts val="2500"/>
              <a:buFont typeface="Noto Sans Symbols"/>
              <a:buNone/>
            </a:pPr>
            <a:r>
              <a:t/>
            </a:r>
            <a:endParaRPr sz="2500">
              <a:solidFill>
                <a:srgbClr val="000000"/>
              </a:solidFill>
              <a:latin typeface="Tahoma"/>
              <a:ea typeface="Tahoma"/>
              <a:cs typeface="Tahoma"/>
              <a:sym typeface="Tahoma"/>
            </a:endParaRPr>
          </a:p>
          <a:p>
            <a:pPr indent="-342900" lvl="0" marL="342900" marR="0" rtl="0" algn="just">
              <a:spcBef>
                <a:spcPts val="0"/>
              </a:spcBef>
              <a:spcAft>
                <a:spcPts val="0"/>
              </a:spcAft>
              <a:buClr>
                <a:srgbClr val="00B050"/>
              </a:buClr>
              <a:buSzPts val="2500"/>
              <a:buFont typeface="Noto Sans Symbols"/>
              <a:buChar char="❖"/>
            </a:pPr>
            <a:r>
              <a:rPr lang="en-US" sz="2500">
                <a:solidFill>
                  <a:srgbClr val="00B050"/>
                </a:solidFill>
                <a:latin typeface="Tahoma"/>
                <a:ea typeface="Tahoma"/>
                <a:cs typeface="Tahoma"/>
                <a:sym typeface="Tahoma"/>
              </a:rPr>
              <a:t>Band gaps in the reduced and oxidized form of polyaniline are 4.3 and 2.7 eV respectively.</a:t>
            </a:r>
            <a:endParaRPr/>
          </a:p>
          <a:p>
            <a:pPr indent="-184150" lvl="0" marL="342900" marR="0" rtl="0" algn="just">
              <a:spcBef>
                <a:spcPts val="0"/>
              </a:spcBef>
              <a:spcAft>
                <a:spcPts val="0"/>
              </a:spcAft>
              <a:buClr>
                <a:schemeClr val="dk1"/>
              </a:buClr>
              <a:buSzPts val="2500"/>
              <a:buFont typeface="Noto Sans Symbols"/>
              <a:buNone/>
            </a:pPr>
            <a:r>
              <a:t/>
            </a:r>
            <a:endParaRPr sz="2500">
              <a:solidFill>
                <a:schemeClr val="dk1"/>
              </a:solidFill>
              <a:latin typeface="Tahoma"/>
              <a:ea typeface="Tahoma"/>
              <a:cs typeface="Tahoma"/>
              <a:sym typeface="Tahoma"/>
            </a:endParaRPr>
          </a:p>
          <a:p>
            <a:pPr indent="-342900" lvl="0" marL="342900" marR="0" rtl="0" algn="just">
              <a:spcBef>
                <a:spcPts val="0"/>
              </a:spcBef>
              <a:spcAft>
                <a:spcPts val="0"/>
              </a:spcAft>
              <a:buClr>
                <a:schemeClr val="dk1"/>
              </a:buClr>
              <a:buSzPts val="2500"/>
              <a:buFont typeface="Noto Sans Symbols"/>
              <a:buChar char="❖"/>
            </a:pPr>
            <a:r>
              <a:rPr lang="en-US" sz="2500">
                <a:solidFill>
                  <a:schemeClr val="dk1"/>
                </a:solidFill>
                <a:latin typeface="Tahoma"/>
                <a:ea typeface="Tahoma"/>
                <a:cs typeface="Tahoma"/>
                <a:sym typeface="Tahoma"/>
              </a:rPr>
              <a:t> </a:t>
            </a:r>
            <a:r>
              <a:rPr lang="en-US" sz="2500">
                <a:solidFill>
                  <a:srgbClr val="CC0099"/>
                </a:solidFill>
                <a:latin typeface="Tahoma"/>
                <a:ea typeface="Tahoma"/>
                <a:cs typeface="Tahoma"/>
                <a:sym typeface="Tahoma"/>
              </a:rPr>
              <a:t>Intrinsically conductive polymer used in various applications, including drug delivery, photovoltaic cells, plastic batteries, display devices, microelectronics, chemically modified electrodes, corrosion protection, and polymer light-emitting diode (PLED) displays </a:t>
            </a:r>
            <a:endParaRPr/>
          </a:p>
        </p:txBody>
      </p:sp>
      <p:pic>
        <p:nvPicPr>
          <p:cNvPr id="1138" name="Google Shape;1138;p71"/>
          <p:cNvPicPr preferRelativeResize="0"/>
          <p:nvPr/>
        </p:nvPicPr>
        <p:blipFill rotWithShape="1">
          <a:blip r:embed="rId4">
            <a:alphaModFix/>
          </a:blip>
          <a:srcRect b="0" l="0" r="0" t="0"/>
          <a:stretch/>
        </p:blipFill>
        <p:spPr>
          <a:xfrm>
            <a:off x="-2748" y="1"/>
            <a:ext cx="2523880" cy="846722"/>
          </a:xfrm>
          <a:prstGeom prst="rect">
            <a:avLst/>
          </a:prstGeom>
          <a:noFill/>
          <a:ln>
            <a:noFill/>
          </a:ln>
        </p:spPr>
      </p:pic>
      <p:pic>
        <p:nvPicPr>
          <p:cNvPr id="1139" name="Google Shape;1139;p71"/>
          <p:cNvPicPr preferRelativeResize="0"/>
          <p:nvPr/>
        </p:nvPicPr>
        <p:blipFill rotWithShape="1">
          <a:blip r:embed="rId5">
            <a:alphaModFix/>
          </a:blip>
          <a:srcRect b="0" l="0" r="0" t="0"/>
          <a:stretch/>
        </p:blipFill>
        <p:spPr>
          <a:xfrm>
            <a:off x="10097589" y="188126"/>
            <a:ext cx="1651743" cy="3131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72"/>
          <p:cNvPicPr preferRelativeResize="0"/>
          <p:nvPr/>
        </p:nvPicPr>
        <p:blipFill rotWithShape="1">
          <a:blip r:embed="rId3">
            <a:alphaModFix/>
          </a:blip>
          <a:srcRect b="3700" l="11178" r="14804" t="0"/>
          <a:stretch/>
        </p:blipFill>
        <p:spPr>
          <a:xfrm>
            <a:off x="8682038" y="941388"/>
            <a:ext cx="1600200" cy="2082800"/>
          </a:xfrm>
          <a:prstGeom prst="rect">
            <a:avLst/>
          </a:prstGeom>
          <a:noFill/>
          <a:ln>
            <a:noFill/>
          </a:ln>
        </p:spPr>
      </p:pic>
      <p:sp>
        <p:nvSpPr>
          <p:cNvPr id="1145" name="Google Shape;1145;p72"/>
          <p:cNvSpPr/>
          <p:nvPr/>
        </p:nvSpPr>
        <p:spPr>
          <a:xfrm>
            <a:off x="6046788" y="1754188"/>
            <a:ext cx="2716212" cy="400050"/>
          </a:xfrm>
          <a:prstGeom prst="right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46" name="Google Shape;1146;p72"/>
          <p:cNvPicPr preferRelativeResize="0"/>
          <p:nvPr/>
        </p:nvPicPr>
        <p:blipFill rotWithShape="1">
          <a:blip r:embed="rId3">
            <a:alphaModFix/>
          </a:blip>
          <a:srcRect b="3700" l="11178" r="14804" t="0"/>
          <a:stretch/>
        </p:blipFill>
        <p:spPr>
          <a:xfrm>
            <a:off x="4446588" y="785813"/>
            <a:ext cx="1600200" cy="2082800"/>
          </a:xfrm>
          <a:prstGeom prst="rect">
            <a:avLst/>
          </a:prstGeom>
          <a:noFill/>
          <a:ln>
            <a:noFill/>
          </a:ln>
        </p:spPr>
      </p:pic>
      <p:sp>
        <p:nvSpPr>
          <p:cNvPr id="1147" name="Google Shape;114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48" name="Google Shape;114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49" name="Google Shape;1149;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150" name="Google Shape;1150;p72"/>
          <p:cNvPicPr preferRelativeResize="0"/>
          <p:nvPr/>
        </p:nvPicPr>
        <p:blipFill rotWithShape="1">
          <a:blip r:embed="rId4">
            <a:alphaModFix/>
          </a:blip>
          <a:srcRect b="87483" l="9243" r="35443" t="3467"/>
          <a:stretch/>
        </p:blipFill>
        <p:spPr>
          <a:xfrm>
            <a:off x="4267200" y="43865"/>
            <a:ext cx="3810000" cy="467896"/>
          </a:xfrm>
          <a:prstGeom prst="rect">
            <a:avLst/>
          </a:prstGeom>
          <a:noFill/>
          <a:ln>
            <a:noFill/>
          </a:ln>
        </p:spPr>
      </p:pic>
      <p:pic>
        <p:nvPicPr>
          <p:cNvPr id="1151" name="Google Shape;1151;p72"/>
          <p:cNvPicPr preferRelativeResize="0"/>
          <p:nvPr/>
        </p:nvPicPr>
        <p:blipFill rotWithShape="1">
          <a:blip r:embed="rId5">
            <a:alphaModFix/>
          </a:blip>
          <a:srcRect b="0" l="0" r="0" t="0"/>
          <a:stretch/>
        </p:blipFill>
        <p:spPr>
          <a:xfrm>
            <a:off x="5103813" y="1754188"/>
            <a:ext cx="601662" cy="946150"/>
          </a:xfrm>
          <a:prstGeom prst="rect">
            <a:avLst/>
          </a:prstGeom>
          <a:noFill/>
          <a:ln>
            <a:noFill/>
          </a:ln>
        </p:spPr>
      </p:pic>
      <p:sp>
        <p:nvSpPr>
          <p:cNvPr id="1152" name="Google Shape;1152;p72"/>
          <p:cNvSpPr/>
          <p:nvPr/>
        </p:nvSpPr>
        <p:spPr>
          <a:xfrm>
            <a:off x="513522" y="4116388"/>
            <a:ext cx="11317356" cy="1938992"/>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342900" lvl="0" marL="342900" marR="0" rtl="0" algn="just">
              <a:spcBef>
                <a:spcPts val="0"/>
              </a:spcBef>
              <a:spcAft>
                <a:spcPts val="0"/>
              </a:spcAft>
              <a:buClr>
                <a:srgbClr val="FF0000"/>
              </a:buClr>
              <a:buSzPts val="2400"/>
              <a:buFont typeface="Noto Sans Symbols"/>
              <a:buChar char="❖"/>
            </a:pPr>
            <a:r>
              <a:rPr lang="en-US" sz="2400">
                <a:solidFill>
                  <a:srgbClr val="002060"/>
                </a:solidFill>
                <a:latin typeface="Tahoma"/>
                <a:ea typeface="Tahoma"/>
                <a:cs typeface="Tahoma"/>
                <a:sym typeface="Tahoma"/>
              </a:rPr>
              <a:t>After the polymerization reaction, the resultant mixture is  filtered and washed successively using 1.0M HCl followed by double distilled water, several times until the washings become colorless. </a:t>
            </a:r>
            <a:endParaRPr/>
          </a:p>
          <a:p>
            <a:pPr indent="-342900" lvl="0" marL="342900" marR="0" rtl="0" algn="just">
              <a:spcBef>
                <a:spcPts val="0"/>
              </a:spcBef>
              <a:spcAft>
                <a:spcPts val="0"/>
              </a:spcAft>
              <a:buNone/>
            </a:pPr>
            <a:r>
              <a:t/>
            </a:r>
            <a:endParaRPr sz="2400">
              <a:solidFill>
                <a:srgbClr val="000000"/>
              </a:solidFill>
              <a:latin typeface="Tahoma"/>
              <a:ea typeface="Tahoma"/>
              <a:cs typeface="Tahoma"/>
              <a:sym typeface="Tahoma"/>
            </a:endParaRPr>
          </a:p>
          <a:p>
            <a:pPr indent="-342900" lvl="0" marL="342900" marR="0" rtl="0" algn="just">
              <a:spcBef>
                <a:spcPts val="0"/>
              </a:spcBef>
              <a:spcAft>
                <a:spcPts val="0"/>
              </a:spcAft>
              <a:buClr>
                <a:srgbClr val="FF0000"/>
              </a:buClr>
              <a:buSzPts val="2400"/>
              <a:buFont typeface="Noto Sans Symbols"/>
              <a:buChar char="❖"/>
            </a:pPr>
            <a:r>
              <a:rPr lang="en-US" sz="2400">
                <a:solidFill>
                  <a:srgbClr val="002060"/>
                </a:solidFill>
                <a:latin typeface="Tahoma"/>
                <a:ea typeface="Tahoma"/>
                <a:cs typeface="Tahoma"/>
                <a:sym typeface="Tahoma"/>
              </a:rPr>
              <a:t>Finally, the residue was washed with acetone and dried at 60 ℃. </a:t>
            </a:r>
            <a:endParaRPr sz="2400">
              <a:solidFill>
                <a:srgbClr val="002060"/>
              </a:solidFill>
              <a:latin typeface="Tahoma"/>
              <a:ea typeface="Tahoma"/>
              <a:cs typeface="Tahoma"/>
              <a:sym typeface="Tahoma"/>
            </a:endParaRPr>
          </a:p>
        </p:txBody>
      </p:sp>
      <p:sp>
        <p:nvSpPr>
          <p:cNvPr id="1153" name="Google Shape;1153;p72"/>
          <p:cNvSpPr/>
          <p:nvPr/>
        </p:nvSpPr>
        <p:spPr>
          <a:xfrm>
            <a:off x="3944938" y="2881313"/>
            <a:ext cx="2806700" cy="6477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385623"/>
                </a:solidFill>
                <a:latin typeface="Tahoma"/>
                <a:ea typeface="Tahoma"/>
                <a:cs typeface="Tahoma"/>
                <a:sym typeface="Tahoma"/>
              </a:rPr>
              <a:t>Aniline (2ml) dissolved in </a:t>
            </a:r>
            <a:endParaRPr/>
          </a:p>
          <a:p>
            <a:pPr indent="0" lvl="0" marL="0" marR="0" rtl="0" algn="ctr">
              <a:spcBef>
                <a:spcPts val="0"/>
              </a:spcBef>
              <a:spcAft>
                <a:spcPts val="0"/>
              </a:spcAft>
              <a:buNone/>
            </a:pPr>
            <a:r>
              <a:rPr lang="en-US" sz="1800">
                <a:solidFill>
                  <a:srgbClr val="385623"/>
                </a:solidFill>
                <a:latin typeface="Tahoma"/>
                <a:ea typeface="Tahoma"/>
                <a:cs typeface="Tahoma"/>
                <a:sym typeface="Tahoma"/>
              </a:rPr>
              <a:t> 50ml of 1.0M HCl </a:t>
            </a:r>
            <a:endParaRPr sz="1800">
              <a:solidFill>
                <a:srgbClr val="385623"/>
              </a:solidFill>
              <a:latin typeface="Tahoma"/>
              <a:ea typeface="Tahoma"/>
              <a:cs typeface="Tahoma"/>
              <a:sym typeface="Tahoma"/>
            </a:endParaRPr>
          </a:p>
        </p:txBody>
      </p:sp>
      <p:pic>
        <p:nvPicPr>
          <p:cNvPr id="1154" name="Google Shape;1154;p72"/>
          <p:cNvPicPr preferRelativeResize="0"/>
          <p:nvPr/>
        </p:nvPicPr>
        <p:blipFill rotWithShape="1">
          <a:blip r:embed="rId3">
            <a:alphaModFix/>
          </a:blip>
          <a:srcRect b="3700" l="11178" r="14804" t="0"/>
          <a:stretch/>
        </p:blipFill>
        <p:spPr>
          <a:xfrm>
            <a:off x="1981200" y="806450"/>
            <a:ext cx="1600200" cy="2082800"/>
          </a:xfrm>
          <a:prstGeom prst="rect">
            <a:avLst/>
          </a:prstGeom>
          <a:noFill/>
          <a:ln>
            <a:noFill/>
          </a:ln>
        </p:spPr>
      </p:pic>
      <p:sp>
        <p:nvSpPr>
          <p:cNvPr id="1155" name="Google Shape;1155;p72"/>
          <p:cNvSpPr/>
          <p:nvPr/>
        </p:nvSpPr>
        <p:spPr>
          <a:xfrm>
            <a:off x="1617663" y="2881313"/>
            <a:ext cx="2335212" cy="646112"/>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70C0"/>
                </a:solidFill>
                <a:latin typeface="Tahoma"/>
                <a:ea typeface="Tahoma"/>
                <a:cs typeface="Tahoma"/>
                <a:sym typeface="Tahoma"/>
              </a:rPr>
              <a:t>APS (5g) dissolved in</a:t>
            </a:r>
            <a:endParaRPr/>
          </a:p>
          <a:p>
            <a:pPr indent="0" lvl="0" marL="0" marR="0" rtl="0" algn="ctr">
              <a:spcBef>
                <a:spcPts val="0"/>
              </a:spcBef>
              <a:spcAft>
                <a:spcPts val="0"/>
              </a:spcAft>
              <a:buNone/>
            </a:pPr>
            <a:r>
              <a:rPr lang="en-US" sz="1800">
                <a:solidFill>
                  <a:srgbClr val="0070C0"/>
                </a:solidFill>
                <a:latin typeface="Tahoma"/>
                <a:ea typeface="Tahoma"/>
                <a:cs typeface="Tahoma"/>
                <a:sym typeface="Tahoma"/>
              </a:rPr>
              <a:t> 50 ml of 1.0M HCl </a:t>
            </a:r>
            <a:endParaRPr sz="1800">
              <a:solidFill>
                <a:srgbClr val="0070C0"/>
              </a:solidFill>
              <a:latin typeface="Tahoma"/>
              <a:ea typeface="Tahoma"/>
              <a:cs typeface="Tahoma"/>
              <a:sym typeface="Tahoma"/>
            </a:endParaRPr>
          </a:p>
        </p:txBody>
      </p:sp>
      <p:pic>
        <p:nvPicPr>
          <p:cNvPr id="1156" name="Google Shape;1156;p72"/>
          <p:cNvPicPr preferRelativeResize="0"/>
          <p:nvPr/>
        </p:nvPicPr>
        <p:blipFill rotWithShape="1">
          <a:blip r:embed="rId6">
            <a:alphaModFix/>
          </a:blip>
          <a:srcRect b="0" l="0" r="0" t="0"/>
          <a:stretch/>
        </p:blipFill>
        <p:spPr>
          <a:xfrm>
            <a:off x="2249489" y="2095500"/>
            <a:ext cx="1144587" cy="319088"/>
          </a:xfrm>
          <a:prstGeom prst="rect">
            <a:avLst/>
          </a:prstGeom>
          <a:noFill/>
          <a:ln>
            <a:noFill/>
          </a:ln>
        </p:spPr>
      </p:pic>
      <p:sp>
        <p:nvSpPr>
          <p:cNvPr id="1157" name="Google Shape;1157;p72"/>
          <p:cNvSpPr/>
          <p:nvPr/>
        </p:nvSpPr>
        <p:spPr>
          <a:xfrm>
            <a:off x="3617913" y="962025"/>
            <a:ext cx="825500" cy="58420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0000"/>
                </a:solidFill>
                <a:latin typeface="Times New Roman"/>
                <a:ea typeface="Times New Roman"/>
                <a:cs typeface="Times New Roman"/>
                <a:sym typeface="Times New Roman"/>
              </a:rPr>
              <a:t>250 ml </a:t>
            </a:r>
            <a:endParaRPr/>
          </a:p>
          <a:p>
            <a:pPr indent="0" lvl="0" marL="0" marR="0" rtl="0" algn="l">
              <a:spcBef>
                <a:spcPts val="0"/>
              </a:spcBef>
              <a:spcAft>
                <a:spcPts val="0"/>
              </a:spcAft>
              <a:buNone/>
            </a:pPr>
            <a:r>
              <a:rPr b="1" lang="en-US" sz="1600">
                <a:solidFill>
                  <a:srgbClr val="000000"/>
                </a:solidFill>
                <a:latin typeface="Times New Roman"/>
                <a:ea typeface="Times New Roman"/>
                <a:cs typeface="Times New Roman"/>
                <a:sym typeface="Times New Roman"/>
              </a:rPr>
              <a:t>beaker</a:t>
            </a:r>
            <a:endParaRPr b="1" sz="1600">
              <a:solidFill>
                <a:schemeClr val="dk1"/>
              </a:solidFill>
              <a:latin typeface="Calibri"/>
              <a:ea typeface="Calibri"/>
              <a:cs typeface="Calibri"/>
              <a:sym typeface="Calibri"/>
            </a:endParaRPr>
          </a:p>
        </p:txBody>
      </p:sp>
      <p:sp>
        <p:nvSpPr>
          <p:cNvPr id="1158" name="Google Shape;1158;p72"/>
          <p:cNvSpPr/>
          <p:nvPr/>
        </p:nvSpPr>
        <p:spPr>
          <a:xfrm>
            <a:off x="6376989" y="820739"/>
            <a:ext cx="2085975" cy="1938337"/>
          </a:xfrm>
          <a:prstGeom prst="rect">
            <a:avLst/>
          </a:prstGeom>
          <a:solidFill>
            <a:schemeClr val="lt1">
              <a:alpha val="64705"/>
            </a:schemeClr>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0000"/>
                </a:solidFill>
                <a:latin typeface="Tahoma"/>
                <a:ea typeface="Tahoma"/>
                <a:cs typeface="Tahoma"/>
                <a:sym typeface="Tahoma"/>
              </a:rPr>
              <a:t>APS (oxidant) solution is </a:t>
            </a:r>
            <a:endParaRPr/>
          </a:p>
          <a:p>
            <a:pPr indent="0" lvl="0" marL="0" marR="0" rtl="0" algn="ctr">
              <a:spcBef>
                <a:spcPts val="0"/>
              </a:spcBef>
              <a:spcAft>
                <a:spcPts val="0"/>
              </a:spcAft>
              <a:buNone/>
            </a:pPr>
            <a:r>
              <a:rPr lang="en-US" sz="2000">
                <a:solidFill>
                  <a:srgbClr val="000000"/>
                </a:solidFill>
                <a:latin typeface="Tahoma"/>
                <a:ea typeface="Tahoma"/>
                <a:cs typeface="Tahoma"/>
                <a:sym typeface="Tahoma"/>
              </a:rPr>
              <a:t>added to aniline </a:t>
            </a:r>
            <a:endParaRPr/>
          </a:p>
          <a:p>
            <a:pPr indent="0" lvl="0" marL="0" marR="0" rtl="0" algn="ctr">
              <a:spcBef>
                <a:spcPts val="0"/>
              </a:spcBef>
              <a:spcAft>
                <a:spcPts val="0"/>
              </a:spcAft>
              <a:buNone/>
            </a:pPr>
            <a:r>
              <a:rPr lang="en-US" sz="2000">
                <a:solidFill>
                  <a:srgbClr val="000000"/>
                </a:solidFill>
                <a:latin typeface="Tahoma"/>
                <a:ea typeface="Tahoma"/>
                <a:cs typeface="Tahoma"/>
                <a:sym typeface="Tahoma"/>
              </a:rPr>
              <a:t>solution with </a:t>
            </a:r>
            <a:endParaRPr/>
          </a:p>
          <a:p>
            <a:pPr indent="0" lvl="0" marL="0" marR="0" rtl="0" algn="ctr">
              <a:spcBef>
                <a:spcPts val="0"/>
              </a:spcBef>
              <a:spcAft>
                <a:spcPts val="0"/>
              </a:spcAft>
              <a:buNone/>
            </a:pPr>
            <a:r>
              <a:rPr lang="en-US" sz="2000">
                <a:solidFill>
                  <a:srgbClr val="000000"/>
                </a:solidFill>
                <a:latin typeface="Tahoma"/>
                <a:ea typeface="Tahoma"/>
                <a:cs typeface="Tahoma"/>
                <a:sym typeface="Tahoma"/>
              </a:rPr>
              <a:t>vigorous stirring</a:t>
            </a:r>
            <a:endParaRPr/>
          </a:p>
          <a:p>
            <a:pPr indent="0" lvl="0" marL="0" marR="0" rtl="0" algn="ctr">
              <a:spcBef>
                <a:spcPts val="0"/>
              </a:spcBef>
              <a:spcAft>
                <a:spcPts val="0"/>
              </a:spcAft>
              <a:buNone/>
            </a:pPr>
            <a:r>
              <a:rPr lang="en-US" sz="2000">
                <a:solidFill>
                  <a:srgbClr val="000000"/>
                </a:solidFill>
                <a:latin typeface="Tahoma"/>
                <a:ea typeface="Tahoma"/>
                <a:cs typeface="Tahoma"/>
                <a:sym typeface="Tahoma"/>
              </a:rPr>
              <a:t> at  ~0 ℃. </a:t>
            </a:r>
            <a:endParaRPr/>
          </a:p>
        </p:txBody>
      </p:sp>
      <p:sp>
        <p:nvSpPr>
          <p:cNvPr id="1159" name="Google Shape;1159;p72"/>
          <p:cNvSpPr/>
          <p:nvPr/>
        </p:nvSpPr>
        <p:spPr>
          <a:xfrm>
            <a:off x="2667001" y="773113"/>
            <a:ext cx="2695575" cy="1111250"/>
          </a:xfrm>
          <a:prstGeom prst="curvedDownArrow">
            <a:avLst>
              <a:gd fmla="val 25000" name="adj1"/>
              <a:gd fmla="val 50000" name="adj2"/>
              <a:gd fmla="val 25000" name="adj3"/>
            </a:avLst>
          </a:prstGeom>
          <a:no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72"/>
          <p:cNvSpPr/>
          <p:nvPr/>
        </p:nvSpPr>
        <p:spPr>
          <a:xfrm>
            <a:off x="3776663" y="1792288"/>
            <a:ext cx="552450" cy="500062"/>
          </a:xfrm>
          <a:prstGeom prst="mathPlus">
            <a:avLst>
              <a:gd fmla="val 23520" name="adj1"/>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1" name="Google Shape;1161;p72"/>
          <p:cNvPicPr preferRelativeResize="0"/>
          <p:nvPr/>
        </p:nvPicPr>
        <p:blipFill rotWithShape="1">
          <a:blip r:embed="rId7">
            <a:alphaModFix/>
          </a:blip>
          <a:srcRect b="13035" l="10001" r="14799" t="18317"/>
          <a:stretch/>
        </p:blipFill>
        <p:spPr>
          <a:xfrm>
            <a:off x="8961438" y="1525588"/>
            <a:ext cx="1122362" cy="1257300"/>
          </a:xfrm>
          <a:prstGeom prst="rect">
            <a:avLst/>
          </a:prstGeom>
          <a:noFill/>
          <a:ln>
            <a:noFill/>
          </a:ln>
        </p:spPr>
      </p:pic>
      <p:sp>
        <p:nvSpPr>
          <p:cNvPr id="1162" name="Google Shape;1162;p72"/>
          <p:cNvSpPr/>
          <p:nvPr/>
        </p:nvSpPr>
        <p:spPr>
          <a:xfrm>
            <a:off x="8793163" y="2892425"/>
            <a:ext cx="1458912" cy="64770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B050"/>
                </a:solidFill>
                <a:latin typeface="Tahoma"/>
                <a:ea typeface="Tahoma"/>
                <a:cs typeface="Tahoma"/>
                <a:sym typeface="Tahoma"/>
              </a:rPr>
              <a:t>Polyaniline</a:t>
            </a:r>
            <a:endParaRPr/>
          </a:p>
          <a:p>
            <a:pPr indent="0" lvl="0" marL="0" marR="0" rtl="0" algn="ctr">
              <a:spcBef>
                <a:spcPts val="0"/>
              </a:spcBef>
              <a:spcAft>
                <a:spcPts val="0"/>
              </a:spcAft>
              <a:buNone/>
            </a:pPr>
            <a:r>
              <a:rPr b="1" lang="en-US" sz="1800">
                <a:solidFill>
                  <a:srgbClr val="00B050"/>
                </a:solidFill>
                <a:latin typeface="Tahoma"/>
                <a:ea typeface="Tahoma"/>
                <a:cs typeface="Tahoma"/>
                <a:sym typeface="Tahoma"/>
              </a:rPr>
              <a:t> powder</a:t>
            </a:r>
            <a:endParaRPr b="1" sz="1800">
              <a:solidFill>
                <a:srgbClr val="00B050"/>
              </a:solidFill>
              <a:latin typeface="Tahoma"/>
              <a:ea typeface="Tahoma"/>
              <a:cs typeface="Tahoma"/>
              <a:sym typeface="Tahoma"/>
            </a:endParaRPr>
          </a:p>
        </p:txBody>
      </p:sp>
      <p:pic>
        <p:nvPicPr>
          <p:cNvPr id="1163" name="Google Shape;1163;p72"/>
          <p:cNvPicPr preferRelativeResize="0"/>
          <p:nvPr/>
        </p:nvPicPr>
        <p:blipFill rotWithShape="1">
          <a:blip r:embed="rId8">
            <a:alphaModFix/>
          </a:blip>
          <a:srcRect b="0" l="0" r="0" t="0"/>
          <a:stretch/>
        </p:blipFill>
        <p:spPr>
          <a:xfrm>
            <a:off x="-2748" y="1"/>
            <a:ext cx="2523880" cy="846722"/>
          </a:xfrm>
          <a:prstGeom prst="rect">
            <a:avLst/>
          </a:prstGeom>
          <a:noFill/>
          <a:ln>
            <a:noFill/>
          </a:ln>
        </p:spPr>
      </p:pic>
      <p:pic>
        <p:nvPicPr>
          <p:cNvPr id="1164" name="Google Shape;1164;p72"/>
          <p:cNvPicPr preferRelativeResize="0"/>
          <p:nvPr/>
        </p:nvPicPr>
        <p:blipFill rotWithShape="1">
          <a:blip r:embed="rId9">
            <a:alphaModFix/>
          </a:blip>
          <a:srcRect b="0" l="0" r="0" t="0"/>
          <a:stretch/>
        </p:blipFill>
        <p:spPr>
          <a:xfrm>
            <a:off x="10097589" y="188126"/>
            <a:ext cx="1651743" cy="31310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descr="Image result for polyaniline synthesis" id="1169" name="Google Shape;1169;p73"/>
          <p:cNvPicPr preferRelativeResize="0"/>
          <p:nvPr/>
        </p:nvPicPr>
        <p:blipFill rotWithShape="1">
          <a:blip r:embed="rId3">
            <a:alphaModFix/>
          </a:blip>
          <a:srcRect b="12473" l="14807" r="3647" t="52911"/>
          <a:stretch/>
        </p:blipFill>
        <p:spPr>
          <a:xfrm>
            <a:off x="3048000" y="4076700"/>
            <a:ext cx="7239000" cy="1371600"/>
          </a:xfrm>
          <a:prstGeom prst="rect">
            <a:avLst/>
          </a:prstGeom>
          <a:noFill/>
          <a:ln>
            <a:noFill/>
          </a:ln>
        </p:spPr>
      </p:pic>
      <p:sp>
        <p:nvSpPr>
          <p:cNvPr id="1170" name="Google Shape;1170;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71" name="Google Shape;1171;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72" name="Google Shape;1172;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173" name="Google Shape;1173;p73"/>
          <p:cNvPicPr preferRelativeResize="0"/>
          <p:nvPr/>
        </p:nvPicPr>
        <p:blipFill rotWithShape="1">
          <a:blip r:embed="rId4">
            <a:alphaModFix/>
          </a:blip>
          <a:srcRect b="0" l="0" r="0" t="0"/>
          <a:stretch/>
        </p:blipFill>
        <p:spPr>
          <a:xfrm>
            <a:off x="3276600" y="601664"/>
            <a:ext cx="5257800" cy="2198687"/>
          </a:xfrm>
          <a:prstGeom prst="rect">
            <a:avLst/>
          </a:prstGeom>
          <a:noFill/>
          <a:ln>
            <a:noFill/>
          </a:ln>
        </p:spPr>
      </p:pic>
      <p:sp>
        <p:nvSpPr>
          <p:cNvPr id="1174" name="Google Shape;1174;p73"/>
          <p:cNvSpPr txBox="1"/>
          <p:nvPr/>
        </p:nvSpPr>
        <p:spPr>
          <a:xfrm>
            <a:off x="7578726" y="5184776"/>
            <a:ext cx="1700213" cy="461963"/>
          </a:xfrm>
          <a:prstGeom prst="rect">
            <a:avLst/>
          </a:prstGeom>
          <a:solidFill>
            <a:srgbClr val="FFFF00"/>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FF"/>
                </a:solidFill>
                <a:latin typeface="Doppio One"/>
                <a:ea typeface="Doppio One"/>
                <a:cs typeface="Doppio One"/>
                <a:sym typeface="Doppio One"/>
              </a:rPr>
              <a:t>Benzenoid</a:t>
            </a:r>
            <a:endParaRPr/>
          </a:p>
        </p:txBody>
      </p:sp>
      <p:sp>
        <p:nvSpPr>
          <p:cNvPr id="1175" name="Google Shape;1175;p73"/>
          <p:cNvSpPr txBox="1"/>
          <p:nvPr/>
        </p:nvSpPr>
        <p:spPr>
          <a:xfrm>
            <a:off x="4811713" y="5208588"/>
            <a:ext cx="1593850" cy="461962"/>
          </a:xfrm>
          <a:prstGeom prst="rect">
            <a:avLst/>
          </a:prstGeom>
          <a:solidFill>
            <a:srgbClr val="FFFF00"/>
          </a:solidFill>
          <a:ln cap="flat" cmpd="sng" w="12700">
            <a:solidFill>
              <a:schemeClr val="accent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00FF"/>
                </a:solidFill>
                <a:latin typeface="Doppio One"/>
                <a:ea typeface="Doppio One"/>
                <a:cs typeface="Doppio One"/>
                <a:sym typeface="Doppio One"/>
              </a:rPr>
              <a:t>Quininoid</a:t>
            </a:r>
            <a:endParaRPr/>
          </a:p>
        </p:txBody>
      </p:sp>
      <p:cxnSp>
        <p:nvCxnSpPr>
          <p:cNvPr id="1176" name="Google Shape;1176;p73"/>
          <p:cNvCxnSpPr/>
          <p:nvPr/>
        </p:nvCxnSpPr>
        <p:spPr>
          <a:xfrm>
            <a:off x="7391400" y="2971800"/>
            <a:ext cx="0" cy="1049338"/>
          </a:xfrm>
          <a:prstGeom prst="straightConnector1">
            <a:avLst/>
          </a:prstGeom>
          <a:noFill/>
          <a:ln cap="flat" cmpd="sng" w="38100">
            <a:solidFill>
              <a:schemeClr val="dk1"/>
            </a:solidFill>
            <a:prstDash val="solid"/>
            <a:miter lim="800000"/>
            <a:headEnd len="sm" w="sm" type="none"/>
            <a:tailEnd len="med" w="med" type="triangle"/>
          </a:ln>
        </p:spPr>
      </p:cxnSp>
      <p:pic>
        <p:nvPicPr>
          <p:cNvPr id="1177" name="Google Shape;1177;p73"/>
          <p:cNvPicPr preferRelativeResize="0"/>
          <p:nvPr/>
        </p:nvPicPr>
        <p:blipFill rotWithShape="1">
          <a:blip r:embed="rId5">
            <a:alphaModFix/>
          </a:blip>
          <a:srcRect b="0" l="0" r="0" t="0"/>
          <a:stretch/>
        </p:blipFill>
        <p:spPr>
          <a:xfrm>
            <a:off x="7516019" y="3038476"/>
            <a:ext cx="1512887" cy="423863"/>
          </a:xfrm>
          <a:prstGeom prst="rect">
            <a:avLst/>
          </a:prstGeom>
          <a:noFill/>
          <a:ln>
            <a:noFill/>
          </a:ln>
        </p:spPr>
      </p:pic>
      <p:sp>
        <p:nvSpPr>
          <p:cNvPr id="1178" name="Google Shape;1178;p73"/>
          <p:cNvSpPr/>
          <p:nvPr/>
        </p:nvSpPr>
        <p:spPr>
          <a:xfrm>
            <a:off x="5926139" y="3024188"/>
            <a:ext cx="1277937"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 Stirring </a:t>
            </a:r>
            <a:endParaRPr/>
          </a:p>
          <a:p>
            <a:pPr indent="0" lvl="0" marL="0" marR="0" rtl="0" algn="l">
              <a:spcBef>
                <a:spcPts val="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at  ~0 ℃</a:t>
            </a:r>
            <a:endParaRPr sz="2400">
              <a:solidFill>
                <a:schemeClr val="dk1"/>
              </a:solidFill>
              <a:latin typeface="Arial"/>
              <a:ea typeface="Arial"/>
              <a:cs typeface="Arial"/>
              <a:sym typeface="Arial"/>
            </a:endParaRPr>
          </a:p>
        </p:txBody>
      </p:sp>
      <p:sp>
        <p:nvSpPr>
          <p:cNvPr id="1179" name="Google Shape;1179;p73"/>
          <p:cNvSpPr/>
          <p:nvPr/>
        </p:nvSpPr>
        <p:spPr>
          <a:xfrm>
            <a:off x="7578725" y="3462339"/>
            <a:ext cx="11747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2400"/>
              <a:buFont typeface="Arial"/>
              <a:buNone/>
            </a:pPr>
            <a:r>
              <a:rPr lang="en-US" sz="2400">
                <a:solidFill>
                  <a:srgbClr val="000000"/>
                </a:solidFill>
                <a:latin typeface="Times New Roman"/>
                <a:ea typeface="Times New Roman"/>
                <a:cs typeface="Times New Roman"/>
                <a:sym typeface="Times New Roman"/>
              </a:rPr>
              <a:t>Oxidant</a:t>
            </a:r>
            <a:endParaRPr sz="2400">
              <a:solidFill>
                <a:schemeClr val="dk1"/>
              </a:solidFill>
              <a:latin typeface="Arial"/>
              <a:ea typeface="Arial"/>
              <a:cs typeface="Arial"/>
              <a:sym typeface="Arial"/>
            </a:endParaRPr>
          </a:p>
        </p:txBody>
      </p:sp>
      <p:sp>
        <p:nvSpPr>
          <p:cNvPr id="1180" name="Google Shape;1180;p73"/>
          <p:cNvSpPr/>
          <p:nvPr/>
        </p:nvSpPr>
        <p:spPr>
          <a:xfrm>
            <a:off x="4481514" y="1919288"/>
            <a:ext cx="1766887"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HCl - Catalyst</a:t>
            </a:r>
            <a:endParaRPr/>
          </a:p>
        </p:txBody>
      </p:sp>
      <p:sp>
        <p:nvSpPr>
          <p:cNvPr id="1181" name="Google Shape;1181;p73"/>
          <p:cNvSpPr txBox="1"/>
          <p:nvPr/>
        </p:nvSpPr>
        <p:spPr>
          <a:xfrm>
            <a:off x="3579813" y="26988"/>
            <a:ext cx="4692650" cy="463550"/>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385623"/>
                </a:solidFill>
                <a:latin typeface="Calibri"/>
                <a:ea typeface="Calibri"/>
                <a:cs typeface="Calibri"/>
                <a:sym typeface="Calibri"/>
              </a:rPr>
              <a:t>Polyaniline polymerization reaction</a:t>
            </a:r>
            <a:endParaRPr/>
          </a:p>
        </p:txBody>
      </p:sp>
      <p:sp>
        <p:nvSpPr>
          <p:cNvPr id="1182" name="Google Shape;1182;p73"/>
          <p:cNvSpPr/>
          <p:nvPr/>
        </p:nvSpPr>
        <p:spPr>
          <a:xfrm>
            <a:off x="1115438" y="2984640"/>
            <a:ext cx="4717039" cy="707886"/>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rgbClr val="0000FF"/>
                </a:solidFill>
                <a:latin typeface="Doppio One"/>
                <a:ea typeface="Doppio One"/>
                <a:cs typeface="Doppio One"/>
                <a:sym typeface="Doppio One"/>
              </a:rPr>
              <a:t>Polyaniline is synthesized by oxidative polymerization of aniline </a:t>
            </a:r>
            <a:endParaRPr sz="2000">
              <a:solidFill>
                <a:srgbClr val="0000FF"/>
              </a:solidFill>
              <a:latin typeface="Doppio One"/>
              <a:ea typeface="Doppio One"/>
              <a:cs typeface="Doppio One"/>
              <a:sym typeface="Doppio One"/>
            </a:endParaRPr>
          </a:p>
        </p:txBody>
      </p:sp>
      <p:pic>
        <p:nvPicPr>
          <p:cNvPr id="1183" name="Google Shape;1183;p73"/>
          <p:cNvPicPr preferRelativeResize="0"/>
          <p:nvPr/>
        </p:nvPicPr>
        <p:blipFill rotWithShape="1">
          <a:blip r:embed="rId6">
            <a:alphaModFix/>
          </a:blip>
          <a:srcRect b="0" l="0" r="0" t="0"/>
          <a:stretch/>
        </p:blipFill>
        <p:spPr>
          <a:xfrm>
            <a:off x="-2748" y="1"/>
            <a:ext cx="2523880" cy="846722"/>
          </a:xfrm>
          <a:prstGeom prst="rect">
            <a:avLst/>
          </a:prstGeom>
          <a:noFill/>
          <a:ln>
            <a:noFill/>
          </a:ln>
        </p:spPr>
      </p:pic>
      <p:pic>
        <p:nvPicPr>
          <p:cNvPr id="1184" name="Google Shape;1184;p73"/>
          <p:cNvPicPr preferRelativeResize="0"/>
          <p:nvPr/>
        </p:nvPicPr>
        <p:blipFill rotWithShape="1">
          <a:blip r:embed="rId7">
            <a:alphaModFix/>
          </a:blip>
          <a:srcRect b="0" l="0" r="0" t="0"/>
          <a:stretch/>
        </p:blipFill>
        <p:spPr>
          <a:xfrm>
            <a:off x="10097589" y="188126"/>
            <a:ext cx="1651743" cy="31310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190" name="Google Shape;1190;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191" name="Google Shape;1191;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descr="Image result for pernigraniline" id="1192" name="Google Shape;1192;p74"/>
          <p:cNvPicPr preferRelativeResize="0"/>
          <p:nvPr/>
        </p:nvPicPr>
        <p:blipFill rotWithShape="1">
          <a:blip r:embed="rId4">
            <a:alphaModFix/>
          </a:blip>
          <a:srcRect b="0" l="0" r="0" t="14999"/>
          <a:stretch/>
        </p:blipFill>
        <p:spPr>
          <a:xfrm>
            <a:off x="1905000" y="914400"/>
            <a:ext cx="8128000" cy="5181600"/>
          </a:xfrm>
          <a:prstGeom prst="rect">
            <a:avLst/>
          </a:prstGeom>
          <a:noFill/>
          <a:ln>
            <a:noFill/>
          </a:ln>
        </p:spPr>
      </p:pic>
      <p:sp>
        <p:nvSpPr>
          <p:cNvPr id="1193" name="Google Shape;1193;p74"/>
          <p:cNvSpPr txBox="1"/>
          <p:nvPr/>
        </p:nvSpPr>
        <p:spPr>
          <a:xfrm>
            <a:off x="4191000" y="1676400"/>
            <a:ext cx="4191000" cy="33813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Completely reduced contains only NH group</a:t>
            </a:r>
            <a:endParaRPr/>
          </a:p>
        </p:txBody>
      </p:sp>
      <p:sp>
        <p:nvSpPr>
          <p:cNvPr id="1194" name="Google Shape;1194;p74"/>
          <p:cNvSpPr txBox="1"/>
          <p:nvPr/>
        </p:nvSpPr>
        <p:spPr>
          <a:xfrm>
            <a:off x="3200400" y="4038600"/>
            <a:ext cx="7162800" cy="33813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Partially oxidised, neutralised and  contains both NH and N  group</a:t>
            </a:r>
            <a:endParaRPr/>
          </a:p>
        </p:txBody>
      </p:sp>
      <p:sp>
        <p:nvSpPr>
          <p:cNvPr id="1195" name="Google Shape;1195;p74"/>
          <p:cNvSpPr txBox="1"/>
          <p:nvPr/>
        </p:nvSpPr>
        <p:spPr>
          <a:xfrm>
            <a:off x="4953000" y="5334000"/>
            <a:ext cx="4191000" cy="33813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Completely oxidised contains only N group</a:t>
            </a:r>
            <a:endParaRPr/>
          </a:p>
        </p:txBody>
      </p:sp>
      <p:sp>
        <p:nvSpPr>
          <p:cNvPr id="1196" name="Google Shape;1196;p74"/>
          <p:cNvSpPr txBox="1"/>
          <p:nvPr/>
        </p:nvSpPr>
        <p:spPr>
          <a:xfrm>
            <a:off x="3124200" y="2938464"/>
            <a:ext cx="7162800" cy="338137"/>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lang="en-US" sz="1600">
                <a:solidFill>
                  <a:schemeClr val="dk1"/>
                </a:solidFill>
                <a:latin typeface="Arial"/>
                <a:ea typeface="Arial"/>
                <a:cs typeface="Arial"/>
                <a:sym typeface="Arial"/>
              </a:rPr>
              <a:t>Partially oxidised,  not neutralised and  contains both NH and N  group</a:t>
            </a:r>
            <a:endParaRPr/>
          </a:p>
        </p:txBody>
      </p:sp>
      <p:sp>
        <p:nvSpPr>
          <p:cNvPr id="1197" name="Google Shape;1197;p74"/>
          <p:cNvSpPr txBox="1"/>
          <p:nvPr/>
        </p:nvSpPr>
        <p:spPr>
          <a:xfrm>
            <a:off x="2101851" y="1508126"/>
            <a:ext cx="6889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x=0</a:t>
            </a:r>
            <a:endParaRPr/>
          </a:p>
        </p:txBody>
      </p:sp>
      <p:sp>
        <p:nvSpPr>
          <p:cNvPr id="1198" name="Google Shape;1198;p74"/>
          <p:cNvSpPr txBox="1"/>
          <p:nvPr/>
        </p:nvSpPr>
        <p:spPr>
          <a:xfrm>
            <a:off x="2101851" y="5041901"/>
            <a:ext cx="6889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x=1</a:t>
            </a:r>
            <a:endParaRPr/>
          </a:p>
        </p:txBody>
      </p:sp>
      <p:sp>
        <p:nvSpPr>
          <p:cNvPr id="1199" name="Google Shape;1199;p74"/>
          <p:cNvSpPr txBox="1"/>
          <p:nvPr/>
        </p:nvSpPr>
        <p:spPr>
          <a:xfrm>
            <a:off x="2101850" y="2559051"/>
            <a:ext cx="9461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x=0.5</a:t>
            </a:r>
            <a:endParaRPr/>
          </a:p>
        </p:txBody>
      </p:sp>
      <p:sp>
        <p:nvSpPr>
          <p:cNvPr id="1200" name="Google Shape;1200;p74"/>
          <p:cNvSpPr txBox="1"/>
          <p:nvPr/>
        </p:nvSpPr>
        <p:spPr>
          <a:xfrm>
            <a:off x="2079625" y="3746501"/>
            <a:ext cx="946150"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x=0.5</a:t>
            </a:r>
            <a:endParaRPr/>
          </a:p>
        </p:txBody>
      </p:sp>
      <p:sp>
        <p:nvSpPr>
          <p:cNvPr id="1201" name="Google Shape;1201;p74"/>
          <p:cNvSpPr txBox="1"/>
          <p:nvPr/>
        </p:nvSpPr>
        <p:spPr>
          <a:xfrm>
            <a:off x="3717925" y="144463"/>
            <a:ext cx="4756150" cy="461962"/>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Doppio One"/>
                <a:ea typeface="Doppio One"/>
                <a:cs typeface="Doppio One"/>
                <a:sym typeface="Doppio One"/>
              </a:rPr>
              <a:t>Different forms of POLYANILINE</a:t>
            </a:r>
            <a:endParaRPr/>
          </a:p>
        </p:txBody>
      </p:sp>
      <p:pic>
        <p:nvPicPr>
          <p:cNvPr id="1202" name="Google Shape;1202;p74"/>
          <p:cNvPicPr preferRelativeResize="0"/>
          <p:nvPr/>
        </p:nvPicPr>
        <p:blipFill rotWithShape="1">
          <a:blip r:embed="rId5">
            <a:alphaModFix/>
          </a:blip>
          <a:srcRect b="0" l="0" r="0" t="0"/>
          <a:stretch/>
        </p:blipFill>
        <p:spPr>
          <a:xfrm>
            <a:off x="-2748" y="1"/>
            <a:ext cx="2523880" cy="846722"/>
          </a:xfrm>
          <a:prstGeom prst="rect">
            <a:avLst/>
          </a:prstGeom>
          <a:noFill/>
          <a:ln>
            <a:noFill/>
          </a:ln>
        </p:spPr>
      </p:pic>
      <p:pic>
        <p:nvPicPr>
          <p:cNvPr id="1203" name="Google Shape;1203;p74"/>
          <p:cNvPicPr preferRelativeResize="0"/>
          <p:nvPr/>
        </p:nvPicPr>
        <p:blipFill rotWithShape="1">
          <a:blip r:embed="rId6">
            <a:alphaModFix/>
          </a:blip>
          <a:srcRect b="0" l="0" r="0" t="0"/>
          <a:stretch/>
        </p:blipFill>
        <p:spPr>
          <a:xfrm>
            <a:off x="10097589" y="188126"/>
            <a:ext cx="1651743" cy="31310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209" name="Google Shape;1209;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210" name="Google Shape;1210;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211" name="Google Shape;1211;p75"/>
          <p:cNvPicPr preferRelativeResize="0"/>
          <p:nvPr/>
        </p:nvPicPr>
        <p:blipFill rotWithShape="1">
          <a:blip r:embed="rId3">
            <a:alphaModFix/>
          </a:blip>
          <a:srcRect b="40543" l="0" r="3315" t="6714"/>
          <a:stretch/>
        </p:blipFill>
        <p:spPr>
          <a:xfrm>
            <a:off x="442335" y="806574"/>
            <a:ext cx="10198032" cy="3953501"/>
          </a:xfrm>
          <a:prstGeom prst="rect">
            <a:avLst/>
          </a:prstGeom>
          <a:noFill/>
          <a:ln>
            <a:noFill/>
          </a:ln>
        </p:spPr>
      </p:pic>
      <p:pic>
        <p:nvPicPr>
          <p:cNvPr id="1212" name="Google Shape;1212;p75"/>
          <p:cNvPicPr preferRelativeResize="0"/>
          <p:nvPr/>
        </p:nvPicPr>
        <p:blipFill rotWithShape="1">
          <a:blip r:embed="rId4">
            <a:alphaModFix/>
          </a:blip>
          <a:srcRect b="0" l="0" r="0" t="0"/>
          <a:stretch/>
        </p:blipFill>
        <p:spPr>
          <a:xfrm>
            <a:off x="6096000" y="4890797"/>
            <a:ext cx="1752600" cy="1163637"/>
          </a:xfrm>
          <a:prstGeom prst="rect">
            <a:avLst/>
          </a:prstGeom>
          <a:noFill/>
          <a:ln>
            <a:noFill/>
          </a:ln>
        </p:spPr>
      </p:pic>
      <p:pic>
        <p:nvPicPr>
          <p:cNvPr id="1213" name="Google Shape;1213;p75"/>
          <p:cNvPicPr preferRelativeResize="0"/>
          <p:nvPr/>
        </p:nvPicPr>
        <p:blipFill rotWithShape="1">
          <a:blip r:embed="rId5">
            <a:alphaModFix/>
          </a:blip>
          <a:srcRect b="0" l="0" r="0" t="0"/>
          <a:stretch/>
        </p:blipFill>
        <p:spPr>
          <a:xfrm>
            <a:off x="235132" y="5361614"/>
            <a:ext cx="5081452" cy="628023"/>
          </a:xfrm>
          <a:prstGeom prst="rect">
            <a:avLst/>
          </a:prstGeom>
          <a:noFill/>
          <a:ln>
            <a:noFill/>
          </a:ln>
        </p:spPr>
      </p:pic>
      <p:pic>
        <p:nvPicPr>
          <p:cNvPr id="1214" name="Google Shape;1214;p75"/>
          <p:cNvPicPr preferRelativeResize="0"/>
          <p:nvPr/>
        </p:nvPicPr>
        <p:blipFill rotWithShape="1">
          <a:blip r:embed="rId6">
            <a:alphaModFix/>
          </a:blip>
          <a:srcRect b="0" l="0" r="0" t="0"/>
          <a:stretch/>
        </p:blipFill>
        <p:spPr>
          <a:xfrm>
            <a:off x="0" y="4455487"/>
            <a:ext cx="2057400" cy="525463"/>
          </a:xfrm>
          <a:prstGeom prst="rect">
            <a:avLst/>
          </a:prstGeom>
          <a:noFill/>
          <a:ln>
            <a:noFill/>
          </a:ln>
        </p:spPr>
      </p:pic>
      <p:sp>
        <p:nvSpPr>
          <p:cNvPr id="1215" name="Google Shape;1215;p75"/>
          <p:cNvSpPr/>
          <p:nvPr/>
        </p:nvSpPr>
        <p:spPr>
          <a:xfrm>
            <a:off x="192269" y="5018088"/>
            <a:ext cx="4657725" cy="3063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Arial"/>
              <a:buNone/>
            </a:pPr>
            <a:r>
              <a:rPr lang="en-US" sz="1400">
                <a:solidFill>
                  <a:schemeClr val="dk1"/>
                </a:solidFill>
                <a:latin typeface="Arial"/>
                <a:ea typeface="Arial"/>
                <a:cs typeface="Arial"/>
                <a:sym typeface="Arial"/>
              </a:rPr>
              <a:t>2019, https://doi.org/10.1021/acs.jmedchem.9b00803</a:t>
            </a:r>
            <a:endParaRPr sz="1400">
              <a:solidFill>
                <a:schemeClr val="dk1"/>
              </a:solidFill>
              <a:latin typeface="Arial"/>
              <a:ea typeface="Arial"/>
              <a:cs typeface="Arial"/>
              <a:sym typeface="Arial"/>
            </a:endParaRPr>
          </a:p>
        </p:txBody>
      </p:sp>
      <p:pic>
        <p:nvPicPr>
          <p:cNvPr id="1216" name="Google Shape;1216;p75"/>
          <p:cNvPicPr preferRelativeResize="0"/>
          <p:nvPr/>
        </p:nvPicPr>
        <p:blipFill rotWithShape="1">
          <a:blip r:embed="rId7">
            <a:alphaModFix/>
          </a:blip>
          <a:srcRect b="0" l="0" r="0" t="0"/>
          <a:stretch/>
        </p:blipFill>
        <p:spPr>
          <a:xfrm>
            <a:off x="-2748" y="1"/>
            <a:ext cx="2523880" cy="846722"/>
          </a:xfrm>
          <a:prstGeom prst="rect">
            <a:avLst/>
          </a:prstGeom>
          <a:noFill/>
          <a:ln>
            <a:noFill/>
          </a:ln>
        </p:spPr>
      </p:pic>
      <p:pic>
        <p:nvPicPr>
          <p:cNvPr id="1217" name="Google Shape;1217;p75"/>
          <p:cNvPicPr preferRelativeResize="0"/>
          <p:nvPr/>
        </p:nvPicPr>
        <p:blipFill rotWithShape="1">
          <a:blip r:embed="rId8">
            <a:alphaModFix/>
          </a:blip>
          <a:srcRect b="0" l="0" r="0" t="0"/>
          <a:stretch/>
        </p:blipFill>
        <p:spPr>
          <a:xfrm>
            <a:off x="10097589" y="188126"/>
            <a:ext cx="1651743" cy="313105"/>
          </a:xfrm>
          <a:prstGeom prst="rect">
            <a:avLst/>
          </a:prstGeom>
          <a:noFill/>
          <a:ln>
            <a:noFill/>
          </a:ln>
        </p:spPr>
      </p:pic>
      <p:sp>
        <p:nvSpPr>
          <p:cNvPr id="1218" name="Google Shape;1218;p75"/>
          <p:cNvSpPr/>
          <p:nvPr/>
        </p:nvSpPr>
        <p:spPr>
          <a:xfrm>
            <a:off x="5185568" y="689348"/>
            <a:ext cx="6850063" cy="461963"/>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385623"/>
                </a:solidFill>
                <a:latin typeface="Calibri"/>
                <a:ea typeface="Calibri"/>
                <a:cs typeface="Calibri"/>
                <a:sym typeface="Calibri"/>
              </a:rPr>
              <a:t>Chemical polymerization mechanisms of polyaniline.</a:t>
            </a:r>
            <a:endParaRPr b="1" i="1" sz="2400">
              <a:solidFill>
                <a:srgbClr val="385623"/>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pic>
        <p:nvPicPr>
          <p:cNvPr id="1223" name="Google Shape;1223;p76"/>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224" name="Google Shape;1224;p76"/>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1225" name="Google Shape;1225;p76"/>
          <p:cNvPicPr preferRelativeResize="0"/>
          <p:nvPr/>
        </p:nvPicPr>
        <p:blipFill rotWithShape="1">
          <a:blip r:embed="rId5">
            <a:alphaModFix/>
          </a:blip>
          <a:srcRect b="0" l="0" r="0" t="0"/>
          <a:stretch/>
        </p:blipFill>
        <p:spPr>
          <a:xfrm>
            <a:off x="1687831" y="955466"/>
            <a:ext cx="8096250" cy="5448300"/>
          </a:xfrm>
          <a:prstGeom prst="rect">
            <a:avLst/>
          </a:prstGeom>
          <a:noFill/>
          <a:ln>
            <a:noFill/>
          </a:ln>
        </p:spPr>
      </p:pic>
      <p:sp>
        <p:nvSpPr>
          <p:cNvPr id="1226" name="Google Shape;1226;p76"/>
          <p:cNvSpPr/>
          <p:nvPr/>
        </p:nvSpPr>
        <p:spPr>
          <a:xfrm>
            <a:off x="2203269" y="586134"/>
            <a:ext cx="8212183" cy="369332"/>
          </a:xfrm>
          <a:prstGeom prst="rect">
            <a:avLst/>
          </a:prstGeom>
          <a:gradFill>
            <a:gsLst>
              <a:gs pos="0">
                <a:srgbClr val="A6B6DE"/>
              </a:gs>
              <a:gs pos="50000">
                <a:srgbClr val="98AAD9"/>
              </a:gs>
              <a:gs pos="100000">
                <a:srgbClr val="859CD7"/>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Polyaniline Nanofiber Wrapped Fabric for High Performance Flexible Pressure Sensors</a:t>
            </a:r>
            <a:endParaRPr sz="1800">
              <a:solidFill>
                <a:schemeClr val="dk1"/>
              </a:solidFill>
              <a:latin typeface="Calibri"/>
              <a:ea typeface="Calibri"/>
              <a:cs typeface="Calibri"/>
              <a:sym typeface="Calibri"/>
            </a:endParaRPr>
          </a:p>
        </p:txBody>
      </p:sp>
      <p:sp>
        <p:nvSpPr>
          <p:cNvPr id="1227" name="Google Shape;1227;p76"/>
          <p:cNvSpPr/>
          <p:nvPr/>
        </p:nvSpPr>
        <p:spPr>
          <a:xfrm>
            <a:off x="4007765" y="6488668"/>
            <a:ext cx="42287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http://dx.doi.org/10.3390/polym11071120</a:t>
            </a:r>
            <a:endParaRPr sz="1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233" name="Google Shape;1233;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234" name="Google Shape;1234;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id="1235" name="Google Shape;1235;p77"/>
          <p:cNvPicPr preferRelativeResize="0"/>
          <p:nvPr/>
        </p:nvPicPr>
        <p:blipFill rotWithShape="1">
          <a:blip r:embed="rId3">
            <a:alphaModFix/>
          </a:blip>
          <a:srcRect b="0" l="0" r="0" t="0"/>
          <a:stretch/>
        </p:blipFill>
        <p:spPr>
          <a:xfrm>
            <a:off x="1743076" y="708026"/>
            <a:ext cx="7400925" cy="5934075"/>
          </a:xfrm>
          <a:prstGeom prst="rect">
            <a:avLst/>
          </a:prstGeom>
          <a:noFill/>
          <a:ln>
            <a:noFill/>
          </a:ln>
        </p:spPr>
      </p:pic>
      <p:sp>
        <p:nvSpPr>
          <p:cNvPr id="1236" name="Google Shape;1236;p77"/>
          <p:cNvSpPr/>
          <p:nvPr/>
        </p:nvSpPr>
        <p:spPr>
          <a:xfrm>
            <a:off x="7696201" y="927100"/>
            <a:ext cx="2925763" cy="831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600"/>
              <a:buFont typeface="Arial"/>
              <a:buNone/>
            </a:pPr>
            <a:r>
              <a:rPr b="1" lang="en-US" sz="1600">
                <a:solidFill>
                  <a:schemeClr val="dk1"/>
                </a:solidFill>
                <a:latin typeface="Arial"/>
                <a:ea typeface="Arial"/>
                <a:cs typeface="Arial"/>
                <a:sym typeface="Arial"/>
              </a:rPr>
              <a:t>Ref: Sunghun Cho et al </a:t>
            </a:r>
            <a:endParaRPr/>
          </a:p>
          <a:p>
            <a:pPr indent="0" lvl="0" marL="0" marR="0" rtl="0" algn="l">
              <a:spcBef>
                <a:spcPts val="0"/>
              </a:spcBef>
              <a:spcAft>
                <a:spcPts val="0"/>
              </a:spcAft>
              <a:buClr>
                <a:schemeClr val="dk1"/>
              </a:buClr>
              <a:buSzPts val="1600"/>
              <a:buFont typeface="Arial"/>
              <a:buNone/>
            </a:pPr>
            <a:r>
              <a:rPr i="1" lang="en-US" sz="1600">
                <a:solidFill>
                  <a:schemeClr val="dk1"/>
                </a:solidFill>
                <a:latin typeface="Arial"/>
                <a:ea typeface="Arial"/>
                <a:cs typeface="Arial"/>
                <a:sym typeface="Arial"/>
              </a:rPr>
              <a:t>Polymers</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2019</a:t>
            </a:r>
            <a:r>
              <a:rPr lang="en-US" sz="1600">
                <a:solidFill>
                  <a:schemeClr val="dk1"/>
                </a:solidFill>
                <a:latin typeface="Arial"/>
                <a:ea typeface="Arial"/>
                <a:cs typeface="Arial"/>
                <a:sym typeface="Arial"/>
              </a:rPr>
              <a:t>, </a:t>
            </a:r>
            <a:r>
              <a:rPr i="1" lang="en-US" sz="1600">
                <a:solidFill>
                  <a:schemeClr val="dk1"/>
                </a:solidFill>
                <a:latin typeface="Arial"/>
                <a:ea typeface="Arial"/>
                <a:cs typeface="Arial"/>
                <a:sym typeface="Arial"/>
              </a:rPr>
              <a:t>11</a:t>
            </a:r>
            <a:r>
              <a:rPr lang="en-US" sz="1600">
                <a:solidFill>
                  <a:schemeClr val="dk1"/>
                </a:solidFill>
                <a:latin typeface="Arial"/>
                <a:ea typeface="Arial"/>
                <a:cs typeface="Arial"/>
                <a:sym typeface="Arial"/>
              </a:rPr>
              <a:t>(12), 1965;</a:t>
            </a:r>
            <a:r>
              <a:rPr lang="en-US" sz="1600" u="sng">
                <a:solidFill>
                  <a:schemeClr val="dk1"/>
                </a:solidFill>
                <a:latin typeface="Arial"/>
                <a:ea typeface="Arial"/>
                <a:cs typeface="Arial"/>
                <a:sym typeface="Arial"/>
                <a:hlinkClick r:id="rId4">
                  <a:extLst>
                    <a:ext uri="{A12FA001-AC4F-418D-AE19-62706E023703}">
                      <ahyp:hlinkClr val="tx"/>
                    </a:ext>
                  </a:extLst>
                </a:hlinkClick>
              </a:rPr>
              <a:t>10.3390/polym11121965</a:t>
            </a:r>
            <a:r>
              <a:rPr lang="en-US" sz="1600">
                <a:solidFill>
                  <a:schemeClr val="dk1"/>
                </a:solidFill>
                <a:latin typeface="Arial"/>
                <a:ea typeface="Arial"/>
                <a:cs typeface="Arial"/>
                <a:sym typeface="Arial"/>
              </a:rPr>
              <a:t> </a:t>
            </a:r>
            <a:endParaRPr/>
          </a:p>
        </p:txBody>
      </p:sp>
      <p:sp>
        <p:nvSpPr>
          <p:cNvPr id="1237" name="Google Shape;1237;p77"/>
          <p:cNvSpPr/>
          <p:nvPr/>
        </p:nvSpPr>
        <p:spPr>
          <a:xfrm>
            <a:off x="7991272" y="2084389"/>
            <a:ext cx="2537233"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PSS:</a:t>
            </a:r>
            <a:endParaRPr/>
          </a:p>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poly(4-styrenesulfonate)</a:t>
            </a:r>
            <a:endParaRPr sz="1800">
              <a:solidFill>
                <a:schemeClr val="dk1"/>
              </a:solidFill>
              <a:latin typeface="Arial"/>
              <a:ea typeface="Arial"/>
              <a:cs typeface="Arial"/>
              <a:sym typeface="Arial"/>
            </a:endParaRPr>
          </a:p>
        </p:txBody>
      </p:sp>
      <p:sp>
        <p:nvSpPr>
          <p:cNvPr id="1238" name="Google Shape;1238;p77"/>
          <p:cNvSpPr/>
          <p:nvPr/>
        </p:nvSpPr>
        <p:spPr>
          <a:xfrm>
            <a:off x="8518525" y="5521325"/>
            <a:ext cx="1917700" cy="1200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PANI:CSA Polyaniline camphorsulfonic acid</a:t>
            </a:r>
            <a:endParaRPr sz="1800">
              <a:solidFill>
                <a:schemeClr val="dk1"/>
              </a:solidFill>
              <a:latin typeface="Arial"/>
              <a:ea typeface="Arial"/>
              <a:cs typeface="Arial"/>
              <a:sym typeface="Arial"/>
            </a:endParaRPr>
          </a:p>
        </p:txBody>
      </p:sp>
      <p:sp>
        <p:nvSpPr>
          <p:cNvPr id="1239" name="Google Shape;1239;p77"/>
          <p:cNvSpPr/>
          <p:nvPr/>
        </p:nvSpPr>
        <p:spPr>
          <a:xfrm>
            <a:off x="1524001" y="76201"/>
            <a:ext cx="3952875" cy="461963"/>
          </a:xfrm>
          <a:prstGeom prst="rect">
            <a:avLst/>
          </a:prstGeom>
          <a:solidFill>
            <a:schemeClr val="lt1"/>
          </a:solidFill>
          <a:ln cap="flat" cmpd="sng" w="12700">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85623"/>
                </a:solidFill>
                <a:latin typeface="Doppio One"/>
                <a:ea typeface="Doppio One"/>
                <a:cs typeface="Doppio One"/>
                <a:sym typeface="Doppio One"/>
              </a:rPr>
              <a:t>Applications of polyaniline</a:t>
            </a:r>
            <a:endParaRPr b="1" sz="2400">
              <a:solidFill>
                <a:srgbClr val="385623"/>
              </a:solidFill>
              <a:latin typeface="Doppio One"/>
              <a:ea typeface="Doppio One"/>
              <a:cs typeface="Doppio One"/>
              <a:sym typeface="Doppio One"/>
            </a:endParaRPr>
          </a:p>
        </p:txBody>
      </p:sp>
      <p:sp>
        <p:nvSpPr>
          <p:cNvPr id="1240" name="Google Shape;1240;p77"/>
          <p:cNvSpPr/>
          <p:nvPr/>
        </p:nvSpPr>
        <p:spPr>
          <a:xfrm>
            <a:off x="5611814" y="42863"/>
            <a:ext cx="5056187" cy="646112"/>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8000"/>
                </a:solidFill>
                <a:latin typeface="Doppio One"/>
                <a:ea typeface="Doppio One"/>
                <a:cs typeface="Doppio One"/>
                <a:sym typeface="Doppio One"/>
              </a:rPr>
              <a:t>conducting polymers in energy harvesting, sensing and defence applications</a:t>
            </a:r>
            <a:endParaRPr sz="1800">
              <a:solidFill>
                <a:schemeClr val="dk1"/>
              </a:solidFill>
              <a:latin typeface="Doppio One"/>
              <a:ea typeface="Doppio One"/>
              <a:cs typeface="Doppio One"/>
              <a:sym typeface="Doppio On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246" name="Google Shape;1246;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247" name="Google Shape;124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descr="Image result for conducting polymers in electronic chemical sensors" id="1248" name="Google Shape;1248;p78"/>
          <p:cNvPicPr preferRelativeResize="0"/>
          <p:nvPr/>
        </p:nvPicPr>
        <p:blipFill rotWithShape="1">
          <a:blip r:embed="rId3">
            <a:alphaModFix/>
          </a:blip>
          <a:srcRect b="0" l="0" r="0" t="0"/>
          <a:stretch/>
        </p:blipFill>
        <p:spPr>
          <a:xfrm>
            <a:off x="6858000" y="2667000"/>
            <a:ext cx="3752850" cy="2819400"/>
          </a:xfrm>
          <a:prstGeom prst="rect">
            <a:avLst/>
          </a:prstGeom>
          <a:noFill/>
          <a:ln>
            <a:noFill/>
          </a:ln>
        </p:spPr>
      </p:pic>
      <p:pic>
        <p:nvPicPr>
          <p:cNvPr descr="Image result for conducting polymers in energy harvesting," id="1249" name="Google Shape;1249;p78"/>
          <p:cNvPicPr preferRelativeResize="0"/>
          <p:nvPr/>
        </p:nvPicPr>
        <p:blipFill rotWithShape="1">
          <a:blip r:embed="rId4">
            <a:alphaModFix/>
          </a:blip>
          <a:srcRect b="0" l="0" r="0" t="0"/>
          <a:stretch/>
        </p:blipFill>
        <p:spPr>
          <a:xfrm>
            <a:off x="1524001" y="0"/>
            <a:ext cx="5091113" cy="2971800"/>
          </a:xfrm>
          <a:prstGeom prst="rect">
            <a:avLst/>
          </a:prstGeom>
          <a:noFill/>
          <a:ln>
            <a:noFill/>
          </a:ln>
        </p:spPr>
      </p:pic>
      <p:pic>
        <p:nvPicPr>
          <p:cNvPr descr="Image result for conducting polymers in  defence applications" id="1250" name="Google Shape;1250;p78"/>
          <p:cNvPicPr preferRelativeResize="0"/>
          <p:nvPr/>
        </p:nvPicPr>
        <p:blipFill rotWithShape="1">
          <a:blip r:embed="rId5">
            <a:alphaModFix/>
          </a:blip>
          <a:srcRect b="0" l="0" r="0" t="0"/>
          <a:stretch/>
        </p:blipFill>
        <p:spPr>
          <a:xfrm>
            <a:off x="7239001" y="1"/>
            <a:ext cx="3376613" cy="2536825"/>
          </a:xfrm>
          <a:prstGeom prst="rect">
            <a:avLst/>
          </a:prstGeom>
          <a:noFill/>
          <a:ln>
            <a:noFill/>
          </a:ln>
        </p:spPr>
      </p:pic>
      <p:pic>
        <p:nvPicPr>
          <p:cNvPr descr="Image result for conducting polymers in electronic chemical sensors" id="1251" name="Google Shape;1251;p78"/>
          <p:cNvPicPr preferRelativeResize="0"/>
          <p:nvPr/>
        </p:nvPicPr>
        <p:blipFill rotWithShape="1">
          <a:blip r:embed="rId6">
            <a:alphaModFix/>
          </a:blip>
          <a:srcRect b="0" l="0" r="0" t="0"/>
          <a:stretch/>
        </p:blipFill>
        <p:spPr>
          <a:xfrm>
            <a:off x="1744663" y="2533651"/>
            <a:ext cx="2894012" cy="2170113"/>
          </a:xfrm>
          <a:prstGeom prst="rect">
            <a:avLst/>
          </a:prstGeom>
          <a:noFill/>
          <a:ln>
            <a:noFill/>
          </a:ln>
        </p:spPr>
      </p:pic>
      <p:pic>
        <p:nvPicPr>
          <p:cNvPr descr="Image result for conducting polymers in electronic chemical sensors" id="1252" name="Google Shape;1252;p78"/>
          <p:cNvPicPr preferRelativeResize="0"/>
          <p:nvPr/>
        </p:nvPicPr>
        <p:blipFill rotWithShape="1">
          <a:blip r:embed="rId7">
            <a:alphaModFix/>
          </a:blip>
          <a:srcRect b="0" l="0" r="0" t="0"/>
          <a:stretch/>
        </p:blipFill>
        <p:spPr>
          <a:xfrm>
            <a:off x="3295650" y="3783014"/>
            <a:ext cx="3467100" cy="260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5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0"/>
                                        </p:tgtEl>
                                        <p:attrNameLst>
                                          <p:attrName>style.visibility</p:attrName>
                                        </p:attrNameLst>
                                      </p:cBhvr>
                                      <p:to>
                                        <p:strVal val="visible"/>
                                      </p:to>
                                    </p:set>
                                    <p:anim calcmode="lin" valueType="num">
                                      <p:cBhvr additive="base">
                                        <p:cTn dur="500"/>
                                        <p:tgtEl>
                                          <p:spTgt spid="12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51"/>
                                        </p:tgtEl>
                                        <p:attrNameLst>
                                          <p:attrName>style.visibility</p:attrName>
                                        </p:attrNameLst>
                                      </p:cBhvr>
                                      <p:to>
                                        <p:strVal val="visible"/>
                                      </p:to>
                                    </p:set>
                                    <p:anim calcmode="lin" valueType="num">
                                      <p:cBhvr additive="base">
                                        <p:cTn dur="500"/>
                                        <p:tgtEl>
                                          <p:spTgt spid="125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258" name="Google Shape;1258;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259" name="Google Shape;1259;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sp>
        <p:nvSpPr>
          <p:cNvPr descr="Image result for conducting polymers in OLEDs" id="1260" name="Google Shape;1260;p79"/>
          <p:cNvSpPr/>
          <p:nvPr/>
        </p:nvSpPr>
        <p:spPr>
          <a:xfrm>
            <a:off x="1679575" y="-1333500"/>
            <a:ext cx="3333750" cy="278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descr="Image result for conducting polymers in OLEDs" id="1261" name="Google Shape;1261;p79"/>
          <p:cNvPicPr preferRelativeResize="0"/>
          <p:nvPr/>
        </p:nvPicPr>
        <p:blipFill rotWithShape="1">
          <a:blip r:embed="rId3">
            <a:alphaModFix/>
          </a:blip>
          <a:srcRect b="0" l="0" r="0" t="0"/>
          <a:stretch/>
        </p:blipFill>
        <p:spPr>
          <a:xfrm>
            <a:off x="1878013" y="3560764"/>
            <a:ext cx="3771900" cy="2655887"/>
          </a:xfrm>
          <a:prstGeom prst="rect">
            <a:avLst/>
          </a:prstGeom>
          <a:noFill/>
          <a:ln>
            <a:noFill/>
          </a:ln>
        </p:spPr>
      </p:pic>
      <p:pic>
        <p:nvPicPr>
          <p:cNvPr descr="Image result for transparent oled display" id="1262" name="Google Shape;1262;p79"/>
          <p:cNvPicPr preferRelativeResize="0"/>
          <p:nvPr/>
        </p:nvPicPr>
        <p:blipFill rotWithShape="1">
          <a:blip r:embed="rId4">
            <a:alphaModFix/>
          </a:blip>
          <a:srcRect b="0" l="0" r="0" t="0"/>
          <a:stretch/>
        </p:blipFill>
        <p:spPr>
          <a:xfrm>
            <a:off x="5676901" y="3554413"/>
            <a:ext cx="3871913" cy="2787650"/>
          </a:xfrm>
          <a:prstGeom prst="rect">
            <a:avLst/>
          </a:prstGeom>
          <a:noFill/>
          <a:ln>
            <a:noFill/>
          </a:ln>
        </p:spPr>
      </p:pic>
      <p:sp>
        <p:nvSpPr>
          <p:cNvPr id="1263" name="Google Shape;1263;p79"/>
          <p:cNvSpPr/>
          <p:nvPr/>
        </p:nvSpPr>
        <p:spPr>
          <a:xfrm>
            <a:off x="1749426" y="57150"/>
            <a:ext cx="3128963" cy="369888"/>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70C0"/>
                </a:solidFill>
                <a:latin typeface="Calibri"/>
                <a:ea typeface="Calibri"/>
                <a:cs typeface="Calibri"/>
                <a:sym typeface="Calibri"/>
              </a:rPr>
              <a:t>Electrochromic smart windows</a:t>
            </a:r>
            <a:endParaRPr/>
          </a:p>
        </p:txBody>
      </p:sp>
      <p:pic>
        <p:nvPicPr>
          <p:cNvPr id="1264" name="Google Shape;1264;p79"/>
          <p:cNvPicPr preferRelativeResize="0"/>
          <p:nvPr/>
        </p:nvPicPr>
        <p:blipFill rotWithShape="1">
          <a:blip r:embed="rId5">
            <a:alphaModFix/>
          </a:blip>
          <a:srcRect b="29506" l="7333" r="7332" t="10526"/>
          <a:stretch/>
        </p:blipFill>
        <p:spPr>
          <a:xfrm>
            <a:off x="1524000" y="511175"/>
            <a:ext cx="8305800" cy="30495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8"/>
          <p:cNvSpPr/>
          <p:nvPr/>
        </p:nvSpPr>
        <p:spPr>
          <a:xfrm>
            <a:off x="5934273" y="3827542"/>
            <a:ext cx="2917827" cy="261844"/>
          </a:xfrm>
          <a:prstGeom prst="rect">
            <a:avLst/>
          </a:prstGeom>
          <a:solidFill>
            <a:srgbClr val="C0C0C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18" name="Google Shape;418;p8"/>
          <p:cNvSpPr/>
          <p:nvPr/>
        </p:nvSpPr>
        <p:spPr>
          <a:xfrm>
            <a:off x="5934273" y="1984046"/>
            <a:ext cx="2917827" cy="263769"/>
          </a:xfrm>
          <a:prstGeom prst="rect">
            <a:avLst/>
          </a:prstGeom>
          <a:solidFill>
            <a:srgbClr val="3366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19" name="Google Shape;419;p8"/>
          <p:cNvSpPr txBox="1"/>
          <p:nvPr/>
        </p:nvSpPr>
        <p:spPr>
          <a:xfrm>
            <a:off x="6768901" y="4194316"/>
            <a:ext cx="2360446" cy="5265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Valence band, </a:t>
            </a: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v</a:t>
            </a:r>
            <a:endParaRPr sz="2000">
              <a:solidFill>
                <a:schemeClr val="dk1"/>
              </a:solidFill>
              <a:latin typeface="Verdana"/>
              <a:ea typeface="Verdana"/>
              <a:cs typeface="Verdana"/>
              <a:sym typeface="Verdana"/>
            </a:endParaRPr>
          </a:p>
        </p:txBody>
      </p:sp>
      <p:cxnSp>
        <p:nvCxnSpPr>
          <p:cNvPr id="420" name="Google Shape;420;p8"/>
          <p:cNvCxnSpPr/>
          <p:nvPr/>
        </p:nvCxnSpPr>
        <p:spPr>
          <a:xfrm>
            <a:off x="7047109" y="2247815"/>
            <a:ext cx="0" cy="1579727"/>
          </a:xfrm>
          <a:prstGeom prst="straightConnector1">
            <a:avLst/>
          </a:prstGeom>
          <a:noFill/>
          <a:ln cap="flat" cmpd="sng" w="9525">
            <a:solidFill>
              <a:srgbClr val="000000"/>
            </a:solidFill>
            <a:prstDash val="solid"/>
            <a:round/>
            <a:headEnd len="med" w="med" type="triangle"/>
            <a:tailEnd len="med" w="med" type="triangle"/>
          </a:ln>
        </p:spPr>
      </p:cxnSp>
      <p:sp>
        <p:nvSpPr>
          <p:cNvPr id="421" name="Google Shape;421;p8"/>
          <p:cNvSpPr txBox="1"/>
          <p:nvPr/>
        </p:nvSpPr>
        <p:spPr>
          <a:xfrm>
            <a:off x="7047110" y="2763801"/>
            <a:ext cx="1804990" cy="5275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g</a:t>
            </a:r>
            <a:r>
              <a:rPr lang="en-US" sz="2000">
                <a:solidFill>
                  <a:schemeClr val="dk1"/>
                </a:solidFill>
                <a:latin typeface="Verdana"/>
                <a:ea typeface="Verdana"/>
                <a:cs typeface="Verdana"/>
                <a:sym typeface="Verdana"/>
              </a:rPr>
              <a:t> = 1.1 eV</a:t>
            </a:r>
            <a:endParaRPr/>
          </a:p>
        </p:txBody>
      </p:sp>
      <p:sp>
        <p:nvSpPr>
          <p:cNvPr id="422" name="Google Shape;422;p8"/>
          <p:cNvSpPr txBox="1"/>
          <p:nvPr/>
        </p:nvSpPr>
        <p:spPr>
          <a:xfrm>
            <a:off x="6002622" y="1447843"/>
            <a:ext cx="2692564" cy="5265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Conducting band, </a:t>
            </a: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c</a:t>
            </a:r>
            <a:endParaRPr sz="2000">
              <a:solidFill>
                <a:schemeClr val="dk1"/>
              </a:solidFill>
              <a:latin typeface="Verdana"/>
              <a:ea typeface="Verdana"/>
              <a:cs typeface="Verdana"/>
              <a:sym typeface="Verdana"/>
            </a:endParaRPr>
          </a:p>
        </p:txBody>
      </p:sp>
      <p:cxnSp>
        <p:nvCxnSpPr>
          <p:cNvPr id="423" name="Google Shape;423;p8"/>
          <p:cNvCxnSpPr/>
          <p:nvPr/>
        </p:nvCxnSpPr>
        <p:spPr>
          <a:xfrm>
            <a:off x="5934273" y="3678330"/>
            <a:ext cx="2942856" cy="0"/>
          </a:xfrm>
          <a:prstGeom prst="straightConnector1">
            <a:avLst/>
          </a:prstGeom>
          <a:noFill/>
          <a:ln cap="flat" cmpd="sng" w="9525">
            <a:solidFill>
              <a:srgbClr val="000000"/>
            </a:solidFill>
            <a:prstDash val="lgDash"/>
            <a:round/>
            <a:headEnd len="med" w="med" type="none"/>
            <a:tailEnd len="med" w="med" type="none"/>
          </a:ln>
        </p:spPr>
      </p:cxnSp>
      <p:cxnSp>
        <p:nvCxnSpPr>
          <p:cNvPr id="424" name="Google Shape;424;p8"/>
          <p:cNvCxnSpPr/>
          <p:nvPr/>
        </p:nvCxnSpPr>
        <p:spPr>
          <a:xfrm>
            <a:off x="8785676" y="3084367"/>
            <a:ext cx="0" cy="593962"/>
          </a:xfrm>
          <a:prstGeom prst="straightConnector1">
            <a:avLst/>
          </a:prstGeom>
          <a:noFill/>
          <a:ln cap="flat" cmpd="sng" w="9525">
            <a:solidFill>
              <a:srgbClr val="000000"/>
            </a:solidFill>
            <a:prstDash val="solid"/>
            <a:round/>
            <a:headEnd len="med" w="med" type="none"/>
            <a:tailEnd len="med" w="med" type="triangle"/>
          </a:ln>
        </p:spPr>
      </p:cxnSp>
      <p:cxnSp>
        <p:nvCxnSpPr>
          <p:cNvPr id="425" name="Google Shape;425;p8"/>
          <p:cNvCxnSpPr/>
          <p:nvPr/>
        </p:nvCxnSpPr>
        <p:spPr>
          <a:xfrm rot="10800000">
            <a:off x="8785676" y="3827542"/>
            <a:ext cx="0" cy="445713"/>
          </a:xfrm>
          <a:prstGeom prst="straightConnector1">
            <a:avLst/>
          </a:prstGeom>
          <a:noFill/>
          <a:ln cap="flat" cmpd="sng" w="9525">
            <a:solidFill>
              <a:srgbClr val="000000"/>
            </a:solidFill>
            <a:prstDash val="solid"/>
            <a:round/>
            <a:headEnd len="med" w="med" type="none"/>
            <a:tailEnd len="med" w="med" type="triangle"/>
          </a:ln>
        </p:spPr>
      </p:cxnSp>
      <p:sp>
        <p:nvSpPr>
          <p:cNvPr id="426" name="Google Shape;426;p8"/>
          <p:cNvSpPr txBox="1"/>
          <p:nvPr/>
        </p:nvSpPr>
        <p:spPr>
          <a:xfrm>
            <a:off x="8785676" y="3531042"/>
            <a:ext cx="1805953" cy="5265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000">
                <a:solidFill>
                  <a:schemeClr val="dk1"/>
                </a:solidFill>
                <a:latin typeface="Verdana"/>
                <a:ea typeface="Verdana"/>
                <a:cs typeface="Verdana"/>
                <a:sym typeface="Verdana"/>
              </a:rPr>
              <a:t>E</a:t>
            </a:r>
            <a:r>
              <a:rPr baseline="-25000" i="1" lang="en-US" sz="2000">
                <a:solidFill>
                  <a:schemeClr val="dk1"/>
                </a:solidFill>
                <a:latin typeface="Verdana"/>
                <a:ea typeface="Verdana"/>
                <a:cs typeface="Verdana"/>
                <a:sym typeface="Verdana"/>
              </a:rPr>
              <a:t>a</a:t>
            </a:r>
            <a:r>
              <a:rPr lang="en-US" sz="2000">
                <a:solidFill>
                  <a:schemeClr val="dk1"/>
                </a:solidFill>
                <a:latin typeface="Verdana"/>
                <a:ea typeface="Verdana"/>
                <a:cs typeface="Verdana"/>
                <a:sym typeface="Verdana"/>
              </a:rPr>
              <a:t> ~ 0.05 eV</a:t>
            </a:r>
            <a:endParaRPr/>
          </a:p>
        </p:txBody>
      </p:sp>
      <p:sp>
        <p:nvSpPr>
          <p:cNvPr id="427" name="Google Shape;427;p8"/>
          <p:cNvSpPr/>
          <p:nvPr/>
        </p:nvSpPr>
        <p:spPr>
          <a:xfrm>
            <a:off x="6568668" y="3933435"/>
            <a:ext cx="77975" cy="75088"/>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cxnSp>
        <p:nvCxnSpPr>
          <p:cNvPr id="428" name="Google Shape;428;p8"/>
          <p:cNvCxnSpPr/>
          <p:nvPr/>
        </p:nvCxnSpPr>
        <p:spPr>
          <a:xfrm rot="10800000">
            <a:off x="6614875" y="3635010"/>
            <a:ext cx="0" cy="298425"/>
          </a:xfrm>
          <a:prstGeom prst="straightConnector1">
            <a:avLst/>
          </a:prstGeom>
          <a:noFill/>
          <a:ln cap="flat" cmpd="sng" w="9525">
            <a:solidFill>
              <a:srgbClr val="000000"/>
            </a:solidFill>
            <a:prstDash val="solid"/>
            <a:round/>
            <a:headEnd len="med" w="med" type="none"/>
            <a:tailEnd len="med" w="med" type="triangle"/>
          </a:ln>
        </p:spPr>
      </p:cxnSp>
      <p:cxnSp>
        <p:nvCxnSpPr>
          <p:cNvPr id="429" name="Google Shape;429;p8"/>
          <p:cNvCxnSpPr/>
          <p:nvPr/>
        </p:nvCxnSpPr>
        <p:spPr>
          <a:xfrm>
            <a:off x="5555947" y="2773428"/>
            <a:ext cx="1012720" cy="814412"/>
          </a:xfrm>
          <a:prstGeom prst="straightConnector1">
            <a:avLst/>
          </a:prstGeom>
          <a:noFill/>
          <a:ln cap="flat" cmpd="sng" w="9525">
            <a:solidFill>
              <a:srgbClr val="000000"/>
            </a:solidFill>
            <a:prstDash val="solid"/>
            <a:round/>
            <a:headEnd len="med" w="med" type="none"/>
            <a:tailEnd len="med" w="med" type="triangle"/>
          </a:ln>
        </p:spPr>
      </p:cxnSp>
      <p:sp>
        <p:nvSpPr>
          <p:cNvPr id="430" name="Google Shape;430;p8"/>
          <p:cNvSpPr txBox="1"/>
          <p:nvPr/>
        </p:nvSpPr>
        <p:spPr>
          <a:xfrm>
            <a:off x="5394220" y="4429206"/>
            <a:ext cx="1268788" cy="447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Verdana"/>
                <a:ea typeface="Verdana"/>
                <a:cs typeface="Verdana"/>
                <a:sym typeface="Verdana"/>
              </a:rPr>
              <a:t>Electron</a:t>
            </a:r>
            <a:endParaRPr/>
          </a:p>
        </p:txBody>
      </p:sp>
      <p:cxnSp>
        <p:nvCxnSpPr>
          <p:cNvPr id="431" name="Google Shape;431;p8"/>
          <p:cNvCxnSpPr/>
          <p:nvPr/>
        </p:nvCxnSpPr>
        <p:spPr>
          <a:xfrm flipH="1" rot="10800000">
            <a:off x="6206706" y="4033552"/>
            <a:ext cx="361961" cy="395654"/>
          </a:xfrm>
          <a:prstGeom prst="straightConnector1">
            <a:avLst/>
          </a:prstGeom>
          <a:noFill/>
          <a:ln cap="flat" cmpd="sng" w="9525">
            <a:solidFill>
              <a:srgbClr val="000000"/>
            </a:solidFill>
            <a:prstDash val="solid"/>
            <a:round/>
            <a:headEnd len="med" w="med" type="none"/>
            <a:tailEnd len="med" w="med" type="triangle"/>
          </a:ln>
        </p:spPr>
      </p:cxnSp>
      <p:sp>
        <p:nvSpPr>
          <p:cNvPr id="432" name="Google Shape;432;p8"/>
          <p:cNvSpPr/>
          <p:nvPr/>
        </p:nvSpPr>
        <p:spPr>
          <a:xfrm>
            <a:off x="6568668" y="3602279"/>
            <a:ext cx="77975" cy="73162"/>
          </a:xfrm>
          <a:prstGeom prst="ellipse">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3" name="Google Shape;433;p8"/>
          <p:cNvSpPr/>
          <p:nvPr/>
        </p:nvSpPr>
        <p:spPr>
          <a:xfrm>
            <a:off x="3136779" y="2870657"/>
            <a:ext cx="517912" cy="533314"/>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4" name="Google Shape;434;p8"/>
          <p:cNvSpPr/>
          <p:nvPr/>
        </p:nvSpPr>
        <p:spPr>
          <a:xfrm>
            <a:off x="3136779" y="2870657"/>
            <a:ext cx="517912" cy="533314"/>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5" name="Google Shape;435;p8"/>
          <p:cNvSpPr/>
          <p:nvPr/>
        </p:nvSpPr>
        <p:spPr>
          <a:xfrm>
            <a:off x="2901889" y="2661759"/>
            <a:ext cx="1002131" cy="994429"/>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6" name="Google Shape;436;p8"/>
          <p:cNvSpPr/>
          <p:nvPr/>
        </p:nvSpPr>
        <p:spPr>
          <a:xfrm>
            <a:off x="3840485" y="3223954"/>
            <a:ext cx="113594"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7" name="Google Shape;437;p8"/>
          <p:cNvSpPr/>
          <p:nvPr/>
        </p:nvSpPr>
        <p:spPr>
          <a:xfrm>
            <a:off x="3438092" y="2624215"/>
            <a:ext cx="114556" cy="10300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8" name="Google Shape;438;p8"/>
          <p:cNvSpPr/>
          <p:nvPr/>
        </p:nvSpPr>
        <p:spPr>
          <a:xfrm>
            <a:off x="2836429" y="2973662"/>
            <a:ext cx="128997"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39" name="Google Shape;439;p8"/>
          <p:cNvSpPr/>
          <p:nvPr/>
        </p:nvSpPr>
        <p:spPr>
          <a:xfrm>
            <a:off x="3246522" y="2636730"/>
            <a:ext cx="127071" cy="9049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0" name="Google Shape;440;p8"/>
          <p:cNvSpPr/>
          <p:nvPr/>
        </p:nvSpPr>
        <p:spPr>
          <a:xfrm>
            <a:off x="3271552" y="3590727"/>
            <a:ext cx="116482" cy="10300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1" name="Google Shape;441;p8"/>
          <p:cNvSpPr/>
          <p:nvPr/>
        </p:nvSpPr>
        <p:spPr>
          <a:xfrm>
            <a:off x="2160640" y="2842739"/>
            <a:ext cx="517912" cy="53524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2" name="Google Shape;442;p8"/>
          <p:cNvSpPr/>
          <p:nvPr/>
        </p:nvSpPr>
        <p:spPr>
          <a:xfrm>
            <a:off x="2160640" y="2842739"/>
            <a:ext cx="517912" cy="53524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3" name="Google Shape;443;p8"/>
          <p:cNvSpPr/>
          <p:nvPr/>
        </p:nvSpPr>
        <p:spPr>
          <a:xfrm>
            <a:off x="1904572" y="2636730"/>
            <a:ext cx="1009832" cy="992504"/>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4" name="Google Shape;444;p8"/>
          <p:cNvSpPr/>
          <p:nvPr/>
        </p:nvSpPr>
        <p:spPr>
          <a:xfrm>
            <a:off x="1847776" y="3049712"/>
            <a:ext cx="128997"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5" name="Google Shape;445;p8"/>
          <p:cNvSpPr/>
          <p:nvPr/>
        </p:nvSpPr>
        <p:spPr>
          <a:xfrm>
            <a:off x="2270384" y="2592448"/>
            <a:ext cx="113594" cy="97229"/>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6" name="Google Shape;446;p8"/>
          <p:cNvSpPr/>
          <p:nvPr/>
        </p:nvSpPr>
        <p:spPr>
          <a:xfrm>
            <a:off x="2244392" y="3578213"/>
            <a:ext cx="114556"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7" name="Google Shape;447;p8"/>
          <p:cNvSpPr/>
          <p:nvPr/>
        </p:nvSpPr>
        <p:spPr>
          <a:xfrm>
            <a:off x="3100198" y="1903182"/>
            <a:ext cx="517912" cy="53524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8" name="Google Shape;448;p8"/>
          <p:cNvSpPr/>
          <p:nvPr/>
        </p:nvSpPr>
        <p:spPr>
          <a:xfrm>
            <a:off x="3100198" y="1903182"/>
            <a:ext cx="517912" cy="53524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49" name="Google Shape;449;p8"/>
          <p:cNvSpPr/>
          <p:nvPr/>
        </p:nvSpPr>
        <p:spPr>
          <a:xfrm>
            <a:off x="2863383" y="1697172"/>
            <a:ext cx="1014645" cy="992504"/>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0" name="Google Shape;450;p8"/>
          <p:cNvSpPr/>
          <p:nvPr/>
        </p:nvSpPr>
        <p:spPr>
          <a:xfrm>
            <a:off x="3801978" y="2084163"/>
            <a:ext cx="115519"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1" name="Google Shape;451;p8"/>
          <p:cNvSpPr/>
          <p:nvPr/>
        </p:nvSpPr>
        <p:spPr>
          <a:xfrm>
            <a:off x="2806586" y="2044693"/>
            <a:ext cx="133810" cy="10300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2" name="Google Shape;452;p8"/>
          <p:cNvSpPr/>
          <p:nvPr/>
        </p:nvSpPr>
        <p:spPr>
          <a:xfrm>
            <a:off x="3271552" y="1658666"/>
            <a:ext cx="116482" cy="8952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3" name="Google Shape;453;p8"/>
          <p:cNvSpPr/>
          <p:nvPr/>
        </p:nvSpPr>
        <p:spPr>
          <a:xfrm>
            <a:off x="4127358" y="2902424"/>
            <a:ext cx="517912" cy="534277"/>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4" name="Google Shape;454;p8"/>
          <p:cNvSpPr/>
          <p:nvPr/>
        </p:nvSpPr>
        <p:spPr>
          <a:xfrm>
            <a:off x="4127358" y="2902424"/>
            <a:ext cx="517912" cy="534277"/>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5" name="Google Shape;455;p8"/>
          <p:cNvSpPr/>
          <p:nvPr/>
        </p:nvSpPr>
        <p:spPr>
          <a:xfrm>
            <a:off x="3890543" y="2676199"/>
            <a:ext cx="1008869" cy="1005019"/>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6" name="Google Shape;456;p8"/>
          <p:cNvSpPr/>
          <p:nvPr/>
        </p:nvSpPr>
        <p:spPr>
          <a:xfrm>
            <a:off x="4804109" y="3133463"/>
            <a:ext cx="122258"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7" name="Google Shape;457;p8"/>
          <p:cNvSpPr/>
          <p:nvPr/>
        </p:nvSpPr>
        <p:spPr>
          <a:xfrm>
            <a:off x="4266943" y="2643468"/>
            <a:ext cx="116482" cy="9626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8" name="Google Shape;458;p8"/>
          <p:cNvSpPr/>
          <p:nvPr/>
        </p:nvSpPr>
        <p:spPr>
          <a:xfrm>
            <a:off x="4279458" y="3617682"/>
            <a:ext cx="116482"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59" name="Google Shape;459;p8"/>
          <p:cNvSpPr/>
          <p:nvPr/>
        </p:nvSpPr>
        <p:spPr>
          <a:xfrm>
            <a:off x="2850869" y="3171970"/>
            <a:ext cx="114556"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0" name="Google Shape;460;p8"/>
          <p:cNvSpPr/>
          <p:nvPr/>
        </p:nvSpPr>
        <p:spPr>
          <a:xfrm>
            <a:off x="3852999" y="4150997"/>
            <a:ext cx="132847"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1" name="Google Shape;461;p8"/>
          <p:cNvSpPr/>
          <p:nvPr/>
        </p:nvSpPr>
        <p:spPr>
          <a:xfrm>
            <a:off x="3897281" y="4092275"/>
            <a:ext cx="141512" cy="16268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2" name="Google Shape;462;p8"/>
          <p:cNvSpPr/>
          <p:nvPr/>
        </p:nvSpPr>
        <p:spPr>
          <a:xfrm>
            <a:off x="3897282" y="4099013"/>
            <a:ext cx="103005" cy="1877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3" name="Google Shape;463;p8"/>
          <p:cNvSpPr/>
          <p:nvPr/>
        </p:nvSpPr>
        <p:spPr>
          <a:xfrm>
            <a:off x="3897282" y="4105751"/>
            <a:ext cx="103005" cy="18098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4" name="Google Shape;464;p8"/>
          <p:cNvSpPr/>
          <p:nvPr/>
        </p:nvSpPr>
        <p:spPr>
          <a:xfrm>
            <a:off x="3897281" y="4105752"/>
            <a:ext cx="81754"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rgbClr val="000000"/>
                </a:solidFill>
                <a:latin typeface="Verdana"/>
                <a:ea typeface="Verdana"/>
                <a:cs typeface="Verdana"/>
                <a:sym typeface="Verdana"/>
              </a:rPr>
              <a:t>-</a:t>
            </a:r>
            <a:endParaRPr sz="2800">
              <a:solidFill>
                <a:schemeClr val="dk1"/>
              </a:solidFill>
              <a:latin typeface="Verdana"/>
              <a:ea typeface="Verdana"/>
              <a:cs typeface="Verdana"/>
              <a:sym typeface="Verdana"/>
            </a:endParaRPr>
          </a:p>
        </p:txBody>
      </p:sp>
      <p:sp>
        <p:nvSpPr>
          <p:cNvPr id="465" name="Google Shape;465;p8"/>
          <p:cNvSpPr/>
          <p:nvPr/>
        </p:nvSpPr>
        <p:spPr>
          <a:xfrm>
            <a:off x="3163733" y="3847758"/>
            <a:ext cx="515987" cy="541978"/>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6" name="Google Shape;466;p8"/>
          <p:cNvSpPr/>
          <p:nvPr/>
        </p:nvSpPr>
        <p:spPr>
          <a:xfrm>
            <a:off x="3163733" y="3847758"/>
            <a:ext cx="515987" cy="541978"/>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7" name="Google Shape;467;p8"/>
          <p:cNvSpPr/>
          <p:nvPr/>
        </p:nvSpPr>
        <p:spPr>
          <a:xfrm>
            <a:off x="2908628" y="3641748"/>
            <a:ext cx="1008869" cy="992504"/>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8" name="Google Shape;468;p8"/>
          <p:cNvSpPr/>
          <p:nvPr/>
        </p:nvSpPr>
        <p:spPr>
          <a:xfrm>
            <a:off x="2863383" y="3951726"/>
            <a:ext cx="114557"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69" name="Google Shape;469;p8"/>
          <p:cNvSpPr/>
          <p:nvPr/>
        </p:nvSpPr>
        <p:spPr>
          <a:xfrm>
            <a:off x="3347602" y="4568791"/>
            <a:ext cx="122258" cy="10300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0" name="Google Shape;470;p8"/>
          <p:cNvSpPr/>
          <p:nvPr/>
        </p:nvSpPr>
        <p:spPr>
          <a:xfrm>
            <a:off x="3852999" y="4021037"/>
            <a:ext cx="114557" cy="10493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1" name="Google Shape;471;p8"/>
          <p:cNvSpPr/>
          <p:nvPr/>
        </p:nvSpPr>
        <p:spPr>
          <a:xfrm>
            <a:off x="3438092" y="3590727"/>
            <a:ext cx="102042" cy="10300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2" name="Google Shape;472;p8"/>
          <p:cNvSpPr/>
          <p:nvPr/>
        </p:nvSpPr>
        <p:spPr>
          <a:xfrm>
            <a:off x="4095590" y="1915696"/>
            <a:ext cx="511174" cy="54005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3" name="Google Shape;473;p8"/>
          <p:cNvSpPr/>
          <p:nvPr/>
        </p:nvSpPr>
        <p:spPr>
          <a:xfrm>
            <a:off x="4095590" y="1915696"/>
            <a:ext cx="511174" cy="540053"/>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4" name="Google Shape;474;p8"/>
          <p:cNvSpPr/>
          <p:nvPr/>
        </p:nvSpPr>
        <p:spPr>
          <a:xfrm>
            <a:off x="3852999" y="1709687"/>
            <a:ext cx="1009832" cy="992504"/>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5" name="Google Shape;475;p8"/>
          <p:cNvSpPr/>
          <p:nvPr/>
        </p:nvSpPr>
        <p:spPr>
          <a:xfrm>
            <a:off x="4784855" y="2155400"/>
            <a:ext cx="114557"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6" name="Google Shape;476;p8"/>
          <p:cNvSpPr/>
          <p:nvPr/>
        </p:nvSpPr>
        <p:spPr>
          <a:xfrm>
            <a:off x="4249615" y="1665404"/>
            <a:ext cx="120333" cy="96266"/>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7" name="Google Shape;477;p8"/>
          <p:cNvSpPr/>
          <p:nvPr/>
        </p:nvSpPr>
        <p:spPr>
          <a:xfrm>
            <a:off x="2434999" y="2585709"/>
            <a:ext cx="116482" cy="103967"/>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8" name="Google Shape;478;p8"/>
          <p:cNvSpPr/>
          <p:nvPr/>
        </p:nvSpPr>
        <p:spPr>
          <a:xfrm>
            <a:off x="2122134" y="1856974"/>
            <a:ext cx="511174" cy="549679"/>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79" name="Google Shape;479;p8"/>
          <p:cNvSpPr/>
          <p:nvPr/>
        </p:nvSpPr>
        <p:spPr>
          <a:xfrm>
            <a:off x="2122134" y="1856974"/>
            <a:ext cx="511174" cy="549679"/>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0" name="Google Shape;480;p8"/>
          <p:cNvSpPr/>
          <p:nvPr/>
        </p:nvSpPr>
        <p:spPr>
          <a:xfrm>
            <a:off x="1867029" y="1658666"/>
            <a:ext cx="1003093" cy="992504"/>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1" name="Google Shape;481;p8"/>
          <p:cNvSpPr/>
          <p:nvPr/>
        </p:nvSpPr>
        <p:spPr>
          <a:xfrm>
            <a:off x="1828522" y="2096677"/>
            <a:ext cx="116482" cy="108781"/>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2" name="Google Shape;482;p8"/>
          <p:cNvSpPr/>
          <p:nvPr/>
        </p:nvSpPr>
        <p:spPr>
          <a:xfrm>
            <a:off x="2358949" y="1614384"/>
            <a:ext cx="115519" cy="9530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3" name="Google Shape;483;p8"/>
          <p:cNvSpPr/>
          <p:nvPr/>
        </p:nvSpPr>
        <p:spPr>
          <a:xfrm>
            <a:off x="3814493" y="2269956"/>
            <a:ext cx="116482"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4" name="Google Shape;484;p8"/>
          <p:cNvSpPr/>
          <p:nvPr/>
        </p:nvSpPr>
        <p:spPr>
          <a:xfrm>
            <a:off x="2806586" y="2218935"/>
            <a:ext cx="114556"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5" name="Google Shape;485;p8"/>
          <p:cNvSpPr/>
          <p:nvPr/>
        </p:nvSpPr>
        <p:spPr>
          <a:xfrm>
            <a:off x="4433484" y="2636730"/>
            <a:ext cx="116482"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6" name="Google Shape;486;p8"/>
          <p:cNvSpPr/>
          <p:nvPr/>
        </p:nvSpPr>
        <p:spPr>
          <a:xfrm>
            <a:off x="2160640" y="3835243"/>
            <a:ext cx="517912" cy="53524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7" name="Google Shape;487;p8"/>
          <p:cNvSpPr/>
          <p:nvPr/>
        </p:nvSpPr>
        <p:spPr>
          <a:xfrm>
            <a:off x="2160640" y="3835243"/>
            <a:ext cx="517912" cy="535240"/>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8" name="Google Shape;488;p8"/>
          <p:cNvSpPr/>
          <p:nvPr/>
        </p:nvSpPr>
        <p:spPr>
          <a:xfrm>
            <a:off x="1918050" y="3629234"/>
            <a:ext cx="1003093" cy="991541"/>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89" name="Google Shape;489;p8"/>
          <p:cNvSpPr/>
          <p:nvPr/>
        </p:nvSpPr>
        <p:spPr>
          <a:xfrm>
            <a:off x="1854514" y="4074946"/>
            <a:ext cx="128034" cy="10204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0" name="Google Shape;490;p8"/>
          <p:cNvSpPr/>
          <p:nvPr/>
        </p:nvSpPr>
        <p:spPr>
          <a:xfrm>
            <a:off x="2346434" y="4557240"/>
            <a:ext cx="114556" cy="9049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1" name="Google Shape;491;p8"/>
          <p:cNvSpPr/>
          <p:nvPr/>
        </p:nvSpPr>
        <p:spPr>
          <a:xfrm>
            <a:off x="2863383" y="4138482"/>
            <a:ext cx="114557" cy="109743"/>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2" name="Google Shape;492;p8"/>
          <p:cNvSpPr/>
          <p:nvPr/>
        </p:nvSpPr>
        <p:spPr>
          <a:xfrm>
            <a:off x="2409970" y="3578213"/>
            <a:ext cx="114556" cy="103004"/>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3" name="Google Shape;493;p8"/>
          <p:cNvSpPr/>
          <p:nvPr/>
        </p:nvSpPr>
        <p:spPr>
          <a:xfrm>
            <a:off x="4849354" y="4074946"/>
            <a:ext cx="127071" cy="102042"/>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4" name="Google Shape;494;p8"/>
          <p:cNvSpPr/>
          <p:nvPr/>
        </p:nvSpPr>
        <p:spPr>
          <a:xfrm>
            <a:off x="4146611" y="3874713"/>
            <a:ext cx="511173" cy="54005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5" name="Google Shape;495;p8"/>
          <p:cNvSpPr/>
          <p:nvPr/>
        </p:nvSpPr>
        <p:spPr>
          <a:xfrm>
            <a:off x="4146611" y="3874713"/>
            <a:ext cx="511173" cy="540053"/>
          </a:xfrm>
          <a:prstGeom prst="ellipse">
            <a:avLst/>
          </a:prstGeom>
          <a:noFill/>
          <a:ln cap="flat" cmpd="sng" w="152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6" name="Google Shape;496;p8"/>
          <p:cNvSpPr/>
          <p:nvPr/>
        </p:nvSpPr>
        <p:spPr>
          <a:xfrm>
            <a:off x="3909797" y="3656189"/>
            <a:ext cx="1003093" cy="991541"/>
          </a:xfrm>
          <a:prstGeom prst="ellipse">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7" name="Google Shape;497;p8"/>
          <p:cNvSpPr/>
          <p:nvPr/>
        </p:nvSpPr>
        <p:spPr>
          <a:xfrm>
            <a:off x="4395940" y="4583231"/>
            <a:ext cx="114557" cy="88565"/>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8" name="Google Shape;498;p8"/>
          <p:cNvSpPr/>
          <p:nvPr/>
        </p:nvSpPr>
        <p:spPr>
          <a:xfrm>
            <a:off x="4459476" y="3617682"/>
            <a:ext cx="115519" cy="89528"/>
          </a:xfrm>
          <a:prstGeom prst="ellipse">
            <a:avLst/>
          </a:pr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499" name="Google Shape;499;p8"/>
          <p:cNvSpPr/>
          <p:nvPr/>
        </p:nvSpPr>
        <p:spPr>
          <a:xfrm>
            <a:off x="2276160" y="2019664"/>
            <a:ext cx="275321" cy="2060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0" name="Google Shape;500;p8"/>
          <p:cNvSpPr/>
          <p:nvPr/>
        </p:nvSpPr>
        <p:spPr>
          <a:xfrm>
            <a:off x="2276160" y="2025440"/>
            <a:ext cx="229113" cy="2397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1" name="Google Shape;501;p8"/>
          <p:cNvSpPr/>
          <p:nvPr/>
        </p:nvSpPr>
        <p:spPr>
          <a:xfrm>
            <a:off x="2276160" y="2032179"/>
            <a:ext cx="222375" cy="227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2" name="Google Shape;502;p8"/>
          <p:cNvSpPr/>
          <p:nvPr/>
        </p:nvSpPr>
        <p:spPr>
          <a:xfrm>
            <a:off x="2276159" y="2030254"/>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03" name="Google Shape;503;p8"/>
          <p:cNvSpPr/>
          <p:nvPr/>
        </p:nvSpPr>
        <p:spPr>
          <a:xfrm>
            <a:off x="3271552" y="2057208"/>
            <a:ext cx="268583" cy="207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4" name="Google Shape;504;p8"/>
          <p:cNvSpPr/>
          <p:nvPr/>
        </p:nvSpPr>
        <p:spPr>
          <a:xfrm>
            <a:off x="3271552" y="2063946"/>
            <a:ext cx="230076" cy="24451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5" name="Google Shape;505;p8"/>
          <p:cNvSpPr/>
          <p:nvPr/>
        </p:nvSpPr>
        <p:spPr>
          <a:xfrm>
            <a:off x="3271552" y="2069722"/>
            <a:ext cx="224300" cy="227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6" name="Google Shape;506;p8"/>
          <p:cNvSpPr/>
          <p:nvPr/>
        </p:nvSpPr>
        <p:spPr>
          <a:xfrm>
            <a:off x="3273476" y="2068760"/>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07" name="Google Shape;507;p8"/>
          <p:cNvSpPr/>
          <p:nvPr/>
        </p:nvSpPr>
        <p:spPr>
          <a:xfrm>
            <a:off x="4237101" y="2078386"/>
            <a:ext cx="273396" cy="2040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8" name="Google Shape;508;p8"/>
          <p:cNvSpPr/>
          <p:nvPr/>
        </p:nvSpPr>
        <p:spPr>
          <a:xfrm>
            <a:off x="4237102" y="2078386"/>
            <a:ext cx="228150" cy="2425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09" name="Google Shape;509;p8"/>
          <p:cNvSpPr/>
          <p:nvPr/>
        </p:nvSpPr>
        <p:spPr>
          <a:xfrm>
            <a:off x="4237101" y="2090901"/>
            <a:ext cx="222374" cy="21756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0" name="Google Shape;510;p8"/>
          <p:cNvSpPr/>
          <p:nvPr/>
        </p:nvSpPr>
        <p:spPr>
          <a:xfrm>
            <a:off x="4230362" y="2088013"/>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11" name="Google Shape;511;p8"/>
          <p:cNvSpPr/>
          <p:nvPr/>
        </p:nvSpPr>
        <p:spPr>
          <a:xfrm>
            <a:off x="4273682" y="3068965"/>
            <a:ext cx="276284" cy="19927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2" name="Google Shape;512;p8"/>
          <p:cNvSpPr/>
          <p:nvPr/>
        </p:nvSpPr>
        <p:spPr>
          <a:xfrm>
            <a:off x="4273682" y="3076666"/>
            <a:ext cx="230076" cy="2368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3" name="Google Shape;513;p8"/>
          <p:cNvSpPr/>
          <p:nvPr/>
        </p:nvSpPr>
        <p:spPr>
          <a:xfrm>
            <a:off x="4273682" y="3081480"/>
            <a:ext cx="230076" cy="227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4" name="Google Shape;514;p8"/>
          <p:cNvSpPr/>
          <p:nvPr/>
        </p:nvSpPr>
        <p:spPr>
          <a:xfrm>
            <a:off x="4271757" y="3084368"/>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15" name="Google Shape;515;p8"/>
          <p:cNvSpPr/>
          <p:nvPr/>
        </p:nvSpPr>
        <p:spPr>
          <a:xfrm>
            <a:off x="4300637" y="4035477"/>
            <a:ext cx="268582" cy="2060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6" name="Google Shape;516;p8"/>
          <p:cNvSpPr/>
          <p:nvPr/>
        </p:nvSpPr>
        <p:spPr>
          <a:xfrm>
            <a:off x="4300637" y="4043178"/>
            <a:ext cx="230076" cy="2368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7" name="Google Shape;517;p8"/>
          <p:cNvSpPr/>
          <p:nvPr/>
        </p:nvSpPr>
        <p:spPr>
          <a:xfrm>
            <a:off x="4300637" y="4047992"/>
            <a:ext cx="223337" cy="225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18" name="Google Shape;518;p8"/>
          <p:cNvSpPr/>
          <p:nvPr/>
        </p:nvSpPr>
        <p:spPr>
          <a:xfrm>
            <a:off x="4298711" y="4046067"/>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19" name="Google Shape;519;p8"/>
          <p:cNvSpPr/>
          <p:nvPr/>
        </p:nvSpPr>
        <p:spPr>
          <a:xfrm>
            <a:off x="3322573" y="4021037"/>
            <a:ext cx="268582" cy="2079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0" name="Google Shape;520;p8"/>
          <p:cNvSpPr/>
          <p:nvPr/>
        </p:nvSpPr>
        <p:spPr>
          <a:xfrm>
            <a:off x="3322573" y="4027775"/>
            <a:ext cx="230076" cy="2397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1" name="Google Shape;521;p8"/>
          <p:cNvSpPr/>
          <p:nvPr/>
        </p:nvSpPr>
        <p:spPr>
          <a:xfrm>
            <a:off x="3322573" y="4035477"/>
            <a:ext cx="224300" cy="225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2" name="Google Shape;522;p8"/>
          <p:cNvSpPr/>
          <p:nvPr/>
        </p:nvSpPr>
        <p:spPr>
          <a:xfrm>
            <a:off x="3320647" y="4035477"/>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23" name="Google Shape;523;p8"/>
          <p:cNvSpPr/>
          <p:nvPr/>
        </p:nvSpPr>
        <p:spPr>
          <a:xfrm>
            <a:off x="2312741" y="3017944"/>
            <a:ext cx="276284" cy="20023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4" name="Google Shape;524;p8"/>
          <p:cNvSpPr/>
          <p:nvPr/>
        </p:nvSpPr>
        <p:spPr>
          <a:xfrm>
            <a:off x="2312741" y="3023720"/>
            <a:ext cx="230076" cy="2387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5" name="Google Shape;525;p8"/>
          <p:cNvSpPr/>
          <p:nvPr/>
        </p:nvSpPr>
        <p:spPr>
          <a:xfrm>
            <a:off x="2312741" y="3030458"/>
            <a:ext cx="230076" cy="225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6" name="Google Shape;526;p8"/>
          <p:cNvSpPr/>
          <p:nvPr/>
        </p:nvSpPr>
        <p:spPr>
          <a:xfrm>
            <a:off x="2314666" y="3027571"/>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27" name="Google Shape;527;p8"/>
          <p:cNvSpPr/>
          <p:nvPr/>
        </p:nvSpPr>
        <p:spPr>
          <a:xfrm>
            <a:off x="2327181" y="3983493"/>
            <a:ext cx="274358" cy="2011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8" name="Google Shape;528;p8"/>
          <p:cNvSpPr/>
          <p:nvPr/>
        </p:nvSpPr>
        <p:spPr>
          <a:xfrm>
            <a:off x="2327181" y="3989269"/>
            <a:ext cx="230076" cy="2397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29" name="Google Shape;529;p8"/>
          <p:cNvSpPr/>
          <p:nvPr/>
        </p:nvSpPr>
        <p:spPr>
          <a:xfrm>
            <a:off x="2327181" y="3996008"/>
            <a:ext cx="224300" cy="2271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0" name="Google Shape;530;p8"/>
          <p:cNvSpPr/>
          <p:nvPr/>
        </p:nvSpPr>
        <p:spPr>
          <a:xfrm>
            <a:off x="2327181" y="3992158"/>
            <a:ext cx="147476"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000000"/>
                </a:solidFill>
                <a:latin typeface="Verdana"/>
                <a:ea typeface="Verdana"/>
                <a:cs typeface="Verdana"/>
                <a:sym typeface="Verdana"/>
              </a:rPr>
              <a:t>Si</a:t>
            </a:r>
            <a:endParaRPr sz="2800">
              <a:solidFill>
                <a:schemeClr val="dk1"/>
              </a:solidFill>
              <a:latin typeface="Verdana"/>
              <a:ea typeface="Verdana"/>
              <a:cs typeface="Verdana"/>
              <a:sym typeface="Verdana"/>
            </a:endParaRPr>
          </a:p>
        </p:txBody>
      </p:sp>
      <p:sp>
        <p:nvSpPr>
          <p:cNvPr id="531" name="Google Shape;531;p8"/>
          <p:cNvSpPr/>
          <p:nvPr/>
        </p:nvSpPr>
        <p:spPr>
          <a:xfrm>
            <a:off x="3271551" y="3042973"/>
            <a:ext cx="319604" cy="2050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2" name="Google Shape;532;p8"/>
          <p:cNvSpPr/>
          <p:nvPr/>
        </p:nvSpPr>
        <p:spPr>
          <a:xfrm>
            <a:off x="3271552" y="3042973"/>
            <a:ext cx="192532" cy="246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3" name="Google Shape;533;p8"/>
          <p:cNvSpPr/>
          <p:nvPr/>
        </p:nvSpPr>
        <p:spPr>
          <a:xfrm>
            <a:off x="3271552" y="3049712"/>
            <a:ext cx="192532" cy="2252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4" name="Google Shape;534;p8"/>
          <p:cNvSpPr/>
          <p:nvPr/>
        </p:nvSpPr>
        <p:spPr>
          <a:xfrm>
            <a:off x="3302356" y="2989064"/>
            <a:ext cx="107402" cy="16805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092">
                <a:solidFill>
                  <a:srgbClr val="FF0000"/>
                </a:solidFill>
                <a:latin typeface="Verdana"/>
                <a:ea typeface="Verdana"/>
                <a:cs typeface="Verdana"/>
                <a:sym typeface="Verdana"/>
              </a:rPr>
              <a:t>B</a:t>
            </a:r>
            <a:endParaRPr sz="2800">
              <a:solidFill>
                <a:srgbClr val="FF0000"/>
              </a:solidFill>
              <a:latin typeface="Verdana"/>
              <a:ea typeface="Verdana"/>
              <a:cs typeface="Verdana"/>
              <a:sym typeface="Verdana"/>
            </a:endParaRPr>
          </a:p>
        </p:txBody>
      </p:sp>
      <p:sp>
        <p:nvSpPr>
          <p:cNvPr id="535" name="Google Shape;535;p8"/>
          <p:cNvSpPr/>
          <p:nvPr/>
        </p:nvSpPr>
        <p:spPr>
          <a:xfrm>
            <a:off x="3801979" y="2966922"/>
            <a:ext cx="198308" cy="166541"/>
          </a:xfrm>
          <a:prstGeom prst="ellipse">
            <a:avLst/>
          </a:prstGeom>
          <a:solidFill>
            <a:srgbClr val="FFFFFF"/>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6" name="Google Shape;536;p8"/>
          <p:cNvSpPr/>
          <p:nvPr/>
        </p:nvSpPr>
        <p:spPr>
          <a:xfrm>
            <a:off x="4856092" y="2526986"/>
            <a:ext cx="547755" cy="2069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7" name="Google Shape;537;p8"/>
          <p:cNvSpPr/>
          <p:nvPr/>
        </p:nvSpPr>
        <p:spPr>
          <a:xfrm>
            <a:off x="4989903" y="2533725"/>
            <a:ext cx="267620" cy="1684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8" name="Google Shape;538;p8"/>
          <p:cNvSpPr/>
          <p:nvPr/>
        </p:nvSpPr>
        <p:spPr>
          <a:xfrm>
            <a:off x="4887860" y="2495218"/>
            <a:ext cx="670012" cy="3475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92">
              <a:solidFill>
                <a:schemeClr val="dk1"/>
              </a:solidFill>
              <a:latin typeface="Verdana"/>
              <a:ea typeface="Verdana"/>
              <a:cs typeface="Verdana"/>
              <a:sym typeface="Verdana"/>
            </a:endParaRPr>
          </a:p>
        </p:txBody>
      </p:sp>
      <p:sp>
        <p:nvSpPr>
          <p:cNvPr id="539" name="Google Shape;539;p8"/>
          <p:cNvSpPr/>
          <p:nvPr/>
        </p:nvSpPr>
        <p:spPr>
          <a:xfrm>
            <a:off x="4887860" y="2495219"/>
            <a:ext cx="641201"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000000"/>
                </a:solidFill>
                <a:latin typeface="Verdana"/>
                <a:ea typeface="Verdana"/>
                <a:cs typeface="Verdana"/>
                <a:sym typeface="Verdana"/>
              </a:rPr>
              <a:t> </a:t>
            </a:r>
            <a:r>
              <a:rPr lang="en-US" sz="2000">
                <a:solidFill>
                  <a:srgbClr val="000000"/>
                </a:solidFill>
                <a:latin typeface="Verdana"/>
                <a:ea typeface="Verdana"/>
                <a:cs typeface="Verdana"/>
                <a:sym typeface="Verdana"/>
              </a:rPr>
              <a:t>Hole</a:t>
            </a:r>
            <a:endParaRPr sz="2000">
              <a:solidFill>
                <a:schemeClr val="dk1"/>
              </a:solidFill>
              <a:latin typeface="Verdana"/>
              <a:ea typeface="Verdana"/>
              <a:cs typeface="Verdana"/>
              <a:sym typeface="Verdana"/>
            </a:endParaRPr>
          </a:p>
        </p:txBody>
      </p:sp>
      <p:cxnSp>
        <p:nvCxnSpPr>
          <p:cNvPr id="540" name="Google Shape;540;p8"/>
          <p:cNvCxnSpPr/>
          <p:nvPr/>
        </p:nvCxnSpPr>
        <p:spPr>
          <a:xfrm flipH="1">
            <a:off x="3938676" y="2641543"/>
            <a:ext cx="906827" cy="327305"/>
          </a:xfrm>
          <a:prstGeom prst="straightConnector1">
            <a:avLst/>
          </a:prstGeom>
          <a:noFill/>
          <a:ln cap="flat" cmpd="sng" w="9525">
            <a:solidFill>
              <a:srgbClr val="000000"/>
            </a:solidFill>
            <a:prstDash val="solid"/>
            <a:round/>
            <a:headEnd len="med" w="med" type="none"/>
            <a:tailEnd len="med" w="med" type="triangle"/>
          </a:ln>
        </p:spPr>
      </p:cxnSp>
      <p:sp>
        <p:nvSpPr>
          <p:cNvPr id="541" name="Google Shape;541;p8"/>
          <p:cNvSpPr/>
          <p:nvPr/>
        </p:nvSpPr>
        <p:spPr>
          <a:xfrm>
            <a:off x="1828522" y="5104994"/>
            <a:ext cx="8687057" cy="1015663"/>
          </a:xfrm>
          <a:prstGeom prst="rect">
            <a:avLst/>
          </a:prstGeom>
          <a:noFill/>
          <a:ln>
            <a:noFill/>
          </a:ln>
        </p:spPr>
        <p:txBody>
          <a:bodyPr anchorCtr="0" anchor="t" bIns="45700" lIns="91425" spcFirstLastPara="1" rIns="91425" wrap="square" tIns="45700">
            <a:spAutoFit/>
          </a:bodyPr>
          <a:lstStyle/>
          <a:p>
            <a:pPr indent="-127000" lvl="0" marL="0" marR="0" rtl="0" algn="l">
              <a:spcBef>
                <a:spcPts val="0"/>
              </a:spcBef>
              <a:spcAft>
                <a:spcPts val="0"/>
              </a:spcAft>
              <a:buClr>
                <a:srgbClr val="FF0000"/>
              </a:buClr>
              <a:buSzPts val="2000"/>
              <a:buFont typeface="Noto Sans Symbols"/>
              <a:buChar char="⮚"/>
            </a:pPr>
            <a:r>
              <a:rPr lang="en-US" sz="2000">
                <a:solidFill>
                  <a:schemeClr val="dk1"/>
                </a:solidFill>
                <a:latin typeface="Verdana"/>
                <a:ea typeface="Verdana"/>
                <a:cs typeface="Verdana"/>
                <a:sym typeface="Verdana"/>
              </a:rPr>
              <a:t> Doping silicon with group III elements can creates empty holes in the conduction band — </a:t>
            </a:r>
            <a:r>
              <a:rPr b="1" lang="en-US" sz="2000">
                <a:solidFill>
                  <a:schemeClr val="dk1"/>
                </a:solidFill>
                <a:latin typeface="Verdana"/>
                <a:ea typeface="Verdana"/>
                <a:cs typeface="Verdana"/>
                <a:sym typeface="Verdana"/>
              </a:rPr>
              <a:t>positive charge carriers (p-type), B-(acceptor).</a:t>
            </a:r>
            <a:r>
              <a:rPr lang="en-US" sz="2000">
                <a:solidFill>
                  <a:schemeClr val="dk1"/>
                </a:solidFill>
                <a:latin typeface="Verdana"/>
                <a:ea typeface="Verdana"/>
                <a:cs typeface="Verdana"/>
                <a:sym typeface="Verdana"/>
              </a:rPr>
              <a:t>  </a:t>
            </a:r>
            <a:endParaRPr/>
          </a:p>
        </p:txBody>
      </p:sp>
      <p:sp>
        <p:nvSpPr>
          <p:cNvPr id="542" name="Google Shape;542;p8"/>
          <p:cNvSpPr txBox="1"/>
          <p:nvPr>
            <p:ph type="title"/>
          </p:nvPr>
        </p:nvSpPr>
        <p:spPr>
          <a:xfrm>
            <a:off x="4482580" y="143437"/>
            <a:ext cx="3364502" cy="424533"/>
          </a:xfrm>
          <a:prstGeom prst="rect">
            <a:avLst/>
          </a:prstGeom>
          <a:gradFill>
            <a:gsLst>
              <a:gs pos="0">
                <a:srgbClr val="A6B6DE"/>
              </a:gs>
              <a:gs pos="50000">
                <a:srgbClr val="98AAD9"/>
              </a:gs>
              <a:gs pos="100000">
                <a:srgbClr val="859CD7"/>
              </a:gs>
            </a:gsLst>
            <a:lin ang="5400000" scaled="0"/>
          </a:gra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Arial"/>
                <a:ea typeface="Arial"/>
                <a:cs typeface="Arial"/>
                <a:sym typeface="Arial"/>
              </a:rPr>
              <a:t>p-type doping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8/17/2023</a:t>
            </a:r>
            <a:endParaRPr/>
          </a:p>
        </p:txBody>
      </p:sp>
      <p:sp>
        <p:nvSpPr>
          <p:cNvPr id="1270" name="Google Shape;1270;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 Manjunatha C, Asst. Prof Chemistry, RVCE</a:t>
            </a:r>
            <a:endParaRPr/>
          </a:p>
        </p:txBody>
      </p:sp>
      <p:sp>
        <p:nvSpPr>
          <p:cNvPr id="1271" name="Google Shape;1271;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98989"/>
              </a:buClr>
              <a:buSzPts val="1200"/>
              <a:buFont typeface="Arial"/>
              <a:buNone/>
            </a:pPr>
            <a:fld id="{00000000-1234-1234-1234-123412341234}" type="slidenum">
              <a:rPr lang="en-US" sz="1200">
                <a:solidFill>
                  <a:srgbClr val="898989"/>
                </a:solidFill>
                <a:latin typeface="Calibri"/>
                <a:ea typeface="Calibri"/>
                <a:cs typeface="Calibri"/>
                <a:sym typeface="Calibri"/>
              </a:rPr>
              <a:t>‹#›</a:t>
            </a:fld>
            <a:endParaRPr sz="1200">
              <a:solidFill>
                <a:srgbClr val="898989"/>
              </a:solidFill>
              <a:latin typeface="Calibri"/>
              <a:ea typeface="Calibri"/>
              <a:cs typeface="Calibri"/>
              <a:sym typeface="Calibri"/>
            </a:endParaRPr>
          </a:p>
        </p:txBody>
      </p:sp>
      <p:pic>
        <p:nvPicPr>
          <p:cNvPr descr="Image result for transparent oled display" id="1272" name="Google Shape;1272;p80"/>
          <p:cNvPicPr preferRelativeResize="0"/>
          <p:nvPr/>
        </p:nvPicPr>
        <p:blipFill rotWithShape="1">
          <a:blip r:embed="rId3">
            <a:alphaModFix/>
          </a:blip>
          <a:srcRect b="0" l="0" r="0" t="0"/>
          <a:stretch/>
        </p:blipFill>
        <p:spPr>
          <a:xfrm>
            <a:off x="2133600" y="685800"/>
            <a:ext cx="7723188" cy="5118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p81"/>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1278" name="Google Shape;1278;p81"/>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9"/>
          <p:cNvPicPr preferRelativeResize="0"/>
          <p:nvPr/>
        </p:nvPicPr>
        <p:blipFill rotWithShape="1">
          <a:blip r:embed="rId3">
            <a:alphaModFix/>
          </a:blip>
          <a:srcRect b="0" l="0" r="0" t="0"/>
          <a:stretch/>
        </p:blipFill>
        <p:spPr>
          <a:xfrm>
            <a:off x="-2748" y="1"/>
            <a:ext cx="2523880" cy="846722"/>
          </a:xfrm>
          <a:prstGeom prst="rect">
            <a:avLst/>
          </a:prstGeom>
          <a:noFill/>
          <a:ln>
            <a:noFill/>
          </a:ln>
        </p:spPr>
      </p:pic>
      <p:pic>
        <p:nvPicPr>
          <p:cNvPr id="548" name="Google Shape;548;p9"/>
          <p:cNvPicPr preferRelativeResize="0"/>
          <p:nvPr/>
        </p:nvPicPr>
        <p:blipFill rotWithShape="1">
          <a:blip r:embed="rId4">
            <a:alphaModFix/>
          </a:blip>
          <a:srcRect b="0" l="0" r="0" t="0"/>
          <a:stretch/>
        </p:blipFill>
        <p:spPr>
          <a:xfrm>
            <a:off x="10097589" y="188126"/>
            <a:ext cx="1651743" cy="313105"/>
          </a:xfrm>
          <a:prstGeom prst="rect">
            <a:avLst/>
          </a:prstGeom>
          <a:noFill/>
          <a:ln>
            <a:noFill/>
          </a:ln>
        </p:spPr>
      </p:pic>
      <p:pic>
        <p:nvPicPr>
          <p:cNvPr id="549" name="Google Shape;549;p9"/>
          <p:cNvPicPr preferRelativeResize="0"/>
          <p:nvPr/>
        </p:nvPicPr>
        <p:blipFill rotWithShape="1">
          <a:blip r:embed="rId5">
            <a:alphaModFix/>
          </a:blip>
          <a:srcRect b="0" l="0" r="0" t="0"/>
          <a:stretch/>
        </p:blipFill>
        <p:spPr>
          <a:xfrm>
            <a:off x="978102" y="1861962"/>
            <a:ext cx="9505348" cy="2923714"/>
          </a:xfrm>
          <a:prstGeom prst="rect">
            <a:avLst/>
          </a:prstGeom>
          <a:noFill/>
          <a:ln>
            <a:noFill/>
          </a:ln>
        </p:spPr>
      </p:pic>
      <p:sp>
        <p:nvSpPr>
          <p:cNvPr id="550" name="Google Shape;550;p9"/>
          <p:cNvSpPr txBox="1"/>
          <p:nvPr/>
        </p:nvSpPr>
        <p:spPr>
          <a:xfrm>
            <a:off x="1876564" y="5075583"/>
            <a:ext cx="1289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highlight>
                  <a:srgbClr val="FFFF00"/>
                </a:highlight>
                <a:latin typeface="Calibri"/>
                <a:ea typeface="Calibri"/>
                <a:cs typeface="Calibri"/>
                <a:sym typeface="Calibri"/>
              </a:rPr>
              <a:t>n</a:t>
            </a:r>
            <a:r>
              <a:rPr baseline="-25000" lang="en-US" sz="3200">
                <a:solidFill>
                  <a:schemeClr val="dk1"/>
                </a:solidFill>
                <a:highlight>
                  <a:srgbClr val="FFFF00"/>
                </a:highlight>
                <a:latin typeface="Calibri"/>
                <a:ea typeface="Calibri"/>
                <a:cs typeface="Calibri"/>
                <a:sym typeface="Calibri"/>
              </a:rPr>
              <a:t>e</a:t>
            </a:r>
            <a:r>
              <a:rPr lang="en-US" sz="3200">
                <a:solidFill>
                  <a:schemeClr val="dk1"/>
                </a:solidFill>
                <a:highlight>
                  <a:srgbClr val="FFFF00"/>
                </a:highlight>
                <a:latin typeface="Calibri"/>
                <a:ea typeface="Calibri"/>
                <a:cs typeface="Calibri"/>
                <a:sym typeface="Calibri"/>
              </a:rPr>
              <a:t> = n</a:t>
            </a:r>
            <a:r>
              <a:rPr baseline="-25000" lang="en-US" sz="3200">
                <a:solidFill>
                  <a:schemeClr val="dk1"/>
                </a:solidFill>
                <a:highlight>
                  <a:srgbClr val="FFFF00"/>
                </a:highlight>
                <a:latin typeface="Calibri"/>
                <a:ea typeface="Calibri"/>
                <a:cs typeface="Calibri"/>
                <a:sym typeface="Calibri"/>
              </a:rPr>
              <a:t>h</a:t>
            </a:r>
            <a:endParaRPr/>
          </a:p>
        </p:txBody>
      </p:sp>
      <p:sp>
        <p:nvSpPr>
          <p:cNvPr id="551" name="Google Shape;551;p9"/>
          <p:cNvSpPr txBox="1"/>
          <p:nvPr/>
        </p:nvSpPr>
        <p:spPr>
          <a:xfrm>
            <a:off x="5249242" y="5186098"/>
            <a:ext cx="1289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highlight>
                  <a:srgbClr val="FFFF00"/>
                </a:highlight>
                <a:latin typeface="Calibri"/>
                <a:ea typeface="Calibri"/>
                <a:cs typeface="Calibri"/>
                <a:sym typeface="Calibri"/>
              </a:rPr>
              <a:t>n</a:t>
            </a:r>
            <a:r>
              <a:rPr baseline="-25000" lang="en-US" sz="3200">
                <a:solidFill>
                  <a:schemeClr val="dk1"/>
                </a:solidFill>
                <a:highlight>
                  <a:srgbClr val="FFFF00"/>
                </a:highlight>
                <a:latin typeface="Calibri"/>
                <a:ea typeface="Calibri"/>
                <a:cs typeface="Calibri"/>
                <a:sym typeface="Calibri"/>
              </a:rPr>
              <a:t>e</a:t>
            </a:r>
            <a:r>
              <a:rPr lang="en-US" sz="3200">
                <a:solidFill>
                  <a:schemeClr val="dk1"/>
                </a:solidFill>
                <a:highlight>
                  <a:srgbClr val="FFFF00"/>
                </a:highlight>
                <a:latin typeface="Calibri"/>
                <a:ea typeface="Calibri"/>
                <a:cs typeface="Calibri"/>
                <a:sym typeface="Calibri"/>
              </a:rPr>
              <a:t> &gt; n</a:t>
            </a:r>
            <a:r>
              <a:rPr baseline="-25000" lang="en-US" sz="3200">
                <a:solidFill>
                  <a:schemeClr val="dk1"/>
                </a:solidFill>
                <a:highlight>
                  <a:srgbClr val="FFFF00"/>
                </a:highlight>
                <a:latin typeface="Calibri"/>
                <a:ea typeface="Calibri"/>
                <a:cs typeface="Calibri"/>
                <a:sym typeface="Calibri"/>
              </a:rPr>
              <a:t>h</a:t>
            </a:r>
            <a:endParaRPr/>
          </a:p>
        </p:txBody>
      </p:sp>
      <p:sp>
        <p:nvSpPr>
          <p:cNvPr id="552" name="Google Shape;552;p9"/>
          <p:cNvSpPr txBox="1"/>
          <p:nvPr/>
        </p:nvSpPr>
        <p:spPr>
          <a:xfrm>
            <a:off x="8621920" y="5186098"/>
            <a:ext cx="1289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highlight>
                  <a:srgbClr val="FFFF00"/>
                </a:highlight>
                <a:latin typeface="Calibri"/>
                <a:ea typeface="Calibri"/>
                <a:cs typeface="Calibri"/>
                <a:sym typeface="Calibri"/>
              </a:rPr>
              <a:t>n</a:t>
            </a:r>
            <a:r>
              <a:rPr baseline="-25000" lang="en-US" sz="3200">
                <a:solidFill>
                  <a:schemeClr val="dk1"/>
                </a:solidFill>
                <a:highlight>
                  <a:srgbClr val="FFFF00"/>
                </a:highlight>
                <a:latin typeface="Calibri"/>
                <a:ea typeface="Calibri"/>
                <a:cs typeface="Calibri"/>
                <a:sym typeface="Calibri"/>
              </a:rPr>
              <a:t>e</a:t>
            </a:r>
            <a:r>
              <a:rPr lang="en-US" sz="3200">
                <a:solidFill>
                  <a:schemeClr val="dk1"/>
                </a:solidFill>
                <a:highlight>
                  <a:srgbClr val="FFFF00"/>
                </a:highlight>
                <a:latin typeface="Calibri"/>
                <a:ea typeface="Calibri"/>
                <a:cs typeface="Calibri"/>
                <a:sym typeface="Calibri"/>
              </a:rPr>
              <a:t> &lt; n</a:t>
            </a:r>
            <a:r>
              <a:rPr baseline="-25000" lang="en-US" sz="3200">
                <a:solidFill>
                  <a:schemeClr val="dk1"/>
                </a:solidFill>
                <a:highlight>
                  <a:srgbClr val="FFFF00"/>
                </a:highlight>
                <a:latin typeface="Calibri"/>
                <a:ea typeface="Calibri"/>
                <a:cs typeface="Calibri"/>
                <a:sym typeface="Calibri"/>
              </a:rPr>
              <a:t>h</a:t>
            </a:r>
            <a:endParaRPr/>
          </a:p>
        </p:txBody>
      </p:sp>
      <p:sp>
        <p:nvSpPr>
          <p:cNvPr id="553" name="Google Shape;553;p9"/>
          <p:cNvSpPr txBox="1"/>
          <p:nvPr/>
        </p:nvSpPr>
        <p:spPr>
          <a:xfrm>
            <a:off x="1330829" y="5973327"/>
            <a:ext cx="9125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highlight>
                  <a:srgbClr val="FFFF00"/>
                </a:highlight>
                <a:latin typeface="Calibri"/>
                <a:ea typeface="Calibri"/>
                <a:cs typeface="Calibri"/>
                <a:sym typeface="Calibri"/>
              </a:rPr>
              <a:t>n</a:t>
            </a:r>
            <a:r>
              <a:rPr baseline="-25000" lang="en-US" sz="3200">
                <a:solidFill>
                  <a:schemeClr val="dk1"/>
                </a:solidFill>
                <a:highlight>
                  <a:srgbClr val="FFFF00"/>
                </a:highlight>
                <a:latin typeface="Calibri"/>
                <a:ea typeface="Calibri"/>
                <a:cs typeface="Calibri"/>
                <a:sym typeface="Calibri"/>
              </a:rPr>
              <a:t>e</a:t>
            </a:r>
            <a:r>
              <a:rPr lang="en-US" sz="3200">
                <a:solidFill>
                  <a:schemeClr val="dk1"/>
                </a:solidFill>
                <a:highlight>
                  <a:srgbClr val="FFFF00"/>
                </a:highlight>
                <a:latin typeface="Calibri"/>
                <a:ea typeface="Calibri"/>
                <a:cs typeface="Calibri"/>
                <a:sym typeface="Calibri"/>
              </a:rPr>
              <a:t> : Number of electrons,     n</a:t>
            </a:r>
            <a:r>
              <a:rPr baseline="-25000" lang="en-US" sz="3200">
                <a:solidFill>
                  <a:schemeClr val="dk1"/>
                </a:solidFill>
                <a:highlight>
                  <a:srgbClr val="FFFF00"/>
                </a:highlight>
                <a:latin typeface="Calibri"/>
                <a:ea typeface="Calibri"/>
                <a:cs typeface="Calibri"/>
                <a:sym typeface="Calibri"/>
              </a:rPr>
              <a:t>h </a:t>
            </a:r>
            <a:r>
              <a:rPr lang="en-US" sz="3200">
                <a:solidFill>
                  <a:schemeClr val="dk1"/>
                </a:solidFill>
                <a:highlight>
                  <a:srgbClr val="FFFF00"/>
                </a:highlight>
                <a:latin typeface="Calibri"/>
                <a:ea typeface="Calibri"/>
                <a:cs typeface="Calibri"/>
                <a:sym typeface="Calibri"/>
              </a:rPr>
              <a:t>: Number of holes</a:t>
            </a:r>
            <a:endParaRPr baseline="-25000" sz="3200">
              <a:solidFill>
                <a:schemeClr val="dk1"/>
              </a:solidFill>
              <a:highlight>
                <a:srgbClr val="FFFF00"/>
              </a:highlight>
              <a:latin typeface="Calibri"/>
              <a:ea typeface="Calibri"/>
              <a:cs typeface="Calibri"/>
              <a:sym typeface="Calibri"/>
            </a:endParaRPr>
          </a:p>
        </p:txBody>
      </p:sp>
      <p:sp>
        <p:nvSpPr>
          <p:cNvPr id="554" name="Google Shape;554;p9"/>
          <p:cNvSpPr txBox="1"/>
          <p:nvPr/>
        </p:nvSpPr>
        <p:spPr>
          <a:xfrm>
            <a:off x="1533020" y="721470"/>
            <a:ext cx="9125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highlight>
                  <a:srgbClr val="FFFF00"/>
                </a:highlight>
                <a:latin typeface="Calibri"/>
                <a:ea typeface="Calibri"/>
                <a:cs typeface="Calibri"/>
                <a:sym typeface="Calibri"/>
              </a:rPr>
              <a:t>Energy Level Diagram of Semiconductors</a:t>
            </a:r>
            <a:endParaRPr baseline="-25000" sz="3200">
              <a:solidFill>
                <a:schemeClr val="dk1"/>
              </a:solidFill>
              <a:highlight>
                <a:srgbClr val="FFFF00"/>
              </a:highlight>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2023-02-05T06:15:53Z</dcterms:created>
  <dc:creator>Manjunatha C</dc:creator>
</cp:coreProperties>
</file>